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317" r:id="rId2"/>
    <p:sldId id="1040" r:id="rId3"/>
    <p:sldId id="1041" r:id="rId4"/>
    <p:sldId id="1042" r:id="rId5"/>
    <p:sldId id="1043" r:id="rId6"/>
    <p:sldId id="1044" r:id="rId7"/>
    <p:sldId id="1045" r:id="rId8"/>
    <p:sldId id="1046" r:id="rId9"/>
    <p:sldId id="1047" r:id="rId10"/>
    <p:sldId id="1048" r:id="rId11"/>
    <p:sldId id="1075" r:id="rId12"/>
    <p:sldId id="1077" r:id="rId13"/>
    <p:sldId id="1049" r:id="rId14"/>
    <p:sldId id="1076" r:id="rId15"/>
    <p:sldId id="1050" r:id="rId16"/>
    <p:sldId id="1051" r:id="rId17"/>
    <p:sldId id="1052" r:id="rId18"/>
    <p:sldId id="1053" r:id="rId19"/>
    <p:sldId id="1054" r:id="rId20"/>
    <p:sldId id="1055" r:id="rId21"/>
    <p:sldId id="1056" r:id="rId22"/>
    <p:sldId id="1057" r:id="rId23"/>
    <p:sldId id="1058" r:id="rId24"/>
    <p:sldId id="1059" r:id="rId25"/>
    <p:sldId id="1060" r:id="rId26"/>
    <p:sldId id="1061" r:id="rId27"/>
    <p:sldId id="1062" r:id="rId28"/>
    <p:sldId id="1063" r:id="rId29"/>
    <p:sldId id="1064" r:id="rId30"/>
    <p:sldId id="1065" r:id="rId31"/>
    <p:sldId id="1066" r:id="rId32"/>
    <p:sldId id="1067" r:id="rId33"/>
    <p:sldId id="1068" r:id="rId34"/>
    <p:sldId id="1069" r:id="rId35"/>
    <p:sldId id="1070" r:id="rId36"/>
    <p:sldId id="1071" r:id="rId37"/>
    <p:sldId id="1072" r:id="rId38"/>
    <p:sldId id="1073" r:id="rId39"/>
    <p:sldId id="1074" r:id="rId40"/>
    <p:sldId id="1078"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5">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C30D23"/>
    <a:srgbClr val="CC0000"/>
    <a:srgbClr val="023A91"/>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snapToGrid="0">
      <p:cViewPr varScale="1">
        <p:scale>
          <a:sx n="150" d="100"/>
          <a:sy n="150" d="100"/>
        </p:scale>
        <p:origin x="504" y="120"/>
      </p:cViewPr>
      <p:guideLst>
        <p:guide orient="horz" pos="2265"/>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3" d="100"/>
          <a:sy n="53" d="100"/>
        </p:scale>
        <p:origin x="2270"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04C9CE-B339-44B6-8976-36825863C2EC}" type="datetimeFigureOut">
              <a:rPr lang="zh-CN" altLang="en-US" smtClean="0"/>
              <a:t>2022/4/11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DFE0BE-0E94-4D72-BA5E-23F6FFFCF089}"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0B6FEE-85DE-49B6-B8ED-C02AD6EB72C0}"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53FD74-5463-43CF-822A-FB75D101000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t>2</a:t>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t>13</a:t>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t>15</a:t>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t>3</a:t>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24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25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27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28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29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t>4</a:t>
            </a:fld>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34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36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37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38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t>6</a:t>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t>7</a:t>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t>8</a:t>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DED848-7ED5-472D-8394-21D4644EB064}"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t>10</a:t>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2022/4/11</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45" algn="l">
              <a:buClr>
                <a:schemeClr val="accent1"/>
              </a:buClr>
              <a:buSzPct val="100000"/>
              <a:buFont typeface="Wingdings" panose="05000000000000000000" pitchFamily="2" charset="2"/>
              <a:buChar char="p"/>
              <a:defRPr lang="zh-CN" altLang="en-US" dirty="0" smtClean="0"/>
            </a:lvl1pPr>
            <a:lvl2pPr marL="685800" indent="-360045">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45">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45">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45">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45">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45">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章节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45"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5.xml"/><Relationship Id="rId1" Type="http://schemas.openxmlformats.org/officeDocument/2006/relationships/tags" Target="../tags/tag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47.jpe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51.jpe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541" y="154182"/>
            <a:ext cx="6452376" cy="626403"/>
          </a:xfrm>
        </p:spPr>
        <p:txBody>
          <a:bodyPr/>
          <a:lstStyle/>
          <a:p>
            <a:pPr algn="l"/>
            <a:r>
              <a:rPr kumimoji="1" lang="zh-CN" altLang="en-US" sz="3200" b="0" dirty="0">
                <a:solidFill>
                  <a:srgbClr val="FF0000"/>
                </a:solidFill>
                <a:effectLst/>
                <a:cs typeface="Verdana" panose="020B0604030504040204" pitchFamily="34" charset="0"/>
              </a:rPr>
              <a:t>智能系统设计与应用 </a:t>
            </a:r>
            <a:r>
              <a:rPr kumimoji="1" lang="en-US" altLang="zh-CN" sz="2400" b="0" dirty="0">
                <a:solidFill>
                  <a:prstClr val="black"/>
                </a:solidFill>
                <a:effectLst/>
                <a:cs typeface="Verdana" panose="020B0604030504040204" pitchFamily="34" charset="0"/>
              </a:rPr>
              <a:t>(</a:t>
            </a:r>
            <a:r>
              <a:rPr kumimoji="1" lang="en-US" altLang="zh-CN" sz="2000" b="0" dirty="0">
                <a:solidFill>
                  <a:prstClr val="black"/>
                </a:solidFill>
                <a:effectLst/>
                <a:cs typeface="Verdana" panose="020B0604030504040204" pitchFamily="34" charset="0"/>
              </a:rPr>
              <a:t>2022 </a:t>
            </a:r>
            <a:r>
              <a:rPr kumimoji="1" lang="zh-CN" altLang="en-US" sz="2400" b="0" dirty="0">
                <a:solidFill>
                  <a:prstClr val="black"/>
                </a:solidFill>
                <a:effectLst/>
                <a:cs typeface="Verdana" panose="020B0604030504040204" pitchFamily="34" charset="0"/>
              </a:rPr>
              <a:t>春季学期</a:t>
            </a:r>
            <a:r>
              <a:rPr kumimoji="1" lang="en-US" altLang="zh-CN" sz="2400" b="0" dirty="0">
                <a:solidFill>
                  <a:prstClr val="black"/>
                </a:solidFill>
                <a:effectLst/>
                <a:cs typeface="Verdana" panose="020B0604030504040204" pitchFamily="34" charset="0"/>
              </a:rPr>
              <a:t>)</a:t>
            </a:r>
            <a:r>
              <a:rPr kumimoji="1" lang="zh-CN" altLang="en-US" sz="3200" b="0" dirty="0">
                <a:solidFill>
                  <a:srgbClr val="FF0000"/>
                </a:solidFill>
                <a:effectLst/>
                <a:cs typeface="Verdana" panose="020B0604030504040204" pitchFamily="34" charset="0"/>
              </a:rPr>
              <a:t> </a:t>
            </a:r>
            <a:endParaRPr lang="zh-CN" altLang="en-US" sz="3200" b="0" dirty="0">
              <a:solidFill>
                <a:srgbClr val="FF0000"/>
              </a:solidFill>
              <a:effectLst/>
            </a:endParaRPr>
          </a:p>
        </p:txBody>
      </p:sp>
      <p:sp>
        <p:nvSpPr>
          <p:cNvPr id="4" name="内容占位符 2"/>
          <p:cNvSpPr txBox="1"/>
          <p:nvPr/>
        </p:nvSpPr>
        <p:spPr>
          <a:xfrm>
            <a:off x="6402659" y="5890879"/>
            <a:ext cx="2741341" cy="509921"/>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zh-CN" altLang="en-US" sz="2400" dirty="0"/>
              <a:t>主讲教师：詹德川</a:t>
            </a:r>
          </a:p>
        </p:txBody>
      </p:sp>
      <p:sp>
        <p:nvSpPr>
          <p:cNvPr id="5" name="内容占位符 2"/>
          <p:cNvSpPr txBox="1"/>
          <p:nvPr/>
        </p:nvSpPr>
        <p:spPr>
          <a:xfrm>
            <a:off x="466725" y="1642745"/>
            <a:ext cx="8209915" cy="2364105"/>
          </a:xfrm>
          <a:prstGeom prst="rect">
            <a:avLst/>
          </a:prstGeom>
        </p:spPr>
        <p:txBody>
          <a:bodyPr vert="horz" lIns="91440" tIns="4680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altLang="zh-CN" sz="3600" dirty="0">
                <a:solidFill>
                  <a:schemeClr val="tx1"/>
                </a:solidFill>
                <a:effectLst>
                  <a:outerShdw blurRad="38100" dist="19050" dir="2700000" algn="tl" rotWithShape="0">
                    <a:schemeClr val="dk1">
                      <a:alpha val="40000"/>
                    </a:schemeClr>
                  </a:outerShdw>
                </a:effectLst>
              </a:rPr>
              <a:t>Case V:</a:t>
            </a:r>
          </a:p>
          <a:p>
            <a:pPr marL="0" indent="0" algn="ctr">
              <a:buNone/>
            </a:pPr>
            <a:r>
              <a:rPr lang="en-US" altLang="zh-CN" sz="3600" dirty="0">
                <a:effectLst>
                  <a:outerShdw blurRad="38100" dist="19050" dir="2700000" algn="tl" rotWithShape="0">
                    <a:schemeClr val="dk1">
                      <a:alpha val="40000"/>
                    </a:schemeClr>
                  </a:outerShdw>
                </a:effectLst>
              </a:rPr>
              <a:t>Distributed Model Reuse:</a:t>
            </a:r>
          </a:p>
          <a:p>
            <a:pPr marL="0" indent="0" algn="ctr">
              <a:buNone/>
            </a:pPr>
            <a:r>
              <a:rPr lang="en-US" altLang="zh-CN" sz="3600" dirty="0">
                <a:solidFill>
                  <a:schemeClr val="tx1"/>
                </a:solidFill>
                <a:effectLst>
                  <a:outerShdw blurRad="38100" dist="19050" dir="2700000" algn="tl" rotWithShape="0">
                    <a:schemeClr val="dk1">
                      <a:alpha val="40000"/>
                    </a:schemeClr>
                  </a:outerShdw>
                </a:effectLst>
              </a:rPr>
              <a:t>FedPAN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rPr>
              <a:t>FedMA</a:t>
            </a:r>
            <a:endPar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4860032" y="2420888"/>
            <a:ext cx="3580622" cy="2360558"/>
          </a:xfrm>
          <a:prstGeom prst="rect">
            <a:avLst/>
          </a:prstGeom>
        </p:spPr>
      </p:pic>
      <p:sp>
        <p:nvSpPr>
          <p:cNvPr id="6" name="文本框 5"/>
          <p:cNvSpPr txBox="1"/>
          <p:nvPr/>
        </p:nvSpPr>
        <p:spPr>
          <a:xfrm>
            <a:off x="250824" y="1340768"/>
            <a:ext cx="8461636" cy="1200329"/>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使用中国餐馆过程</a:t>
            </a:r>
            <a:r>
              <a:rPr lang="en-US" altLang="zh-CN" dirty="0">
                <a:ea typeface="楷体" panose="02010609060101010101" pitchFamily="49" charset="-122"/>
                <a:cs typeface="Times New Roman" panose="02020603050405020304" pitchFamily="18" charset="0"/>
              </a:rPr>
              <a:t>(</a:t>
            </a:r>
            <a:r>
              <a:rPr lang="en-US" altLang="zh-CN" dirty="0"/>
              <a:t>Chinese Restaurant Process, CRP</a:t>
            </a:r>
            <a:r>
              <a:rPr lang="en-US" altLang="zh-CN" dirty="0">
                <a:ea typeface="楷体" panose="02010609060101010101" pitchFamily="49" charset="-122"/>
                <a:cs typeface="Times New Roman" panose="02020603050405020304" pitchFamily="18" charset="0"/>
              </a:rPr>
              <a:t>)</a:t>
            </a:r>
            <a:r>
              <a:rPr lang="zh-CN" altLang="en-US" dirty="0">
                <a:ea typeface="楷体" panose="02010609060101010101" pitchFamily="49" charset="-122"/>
                <a:cs typeface="Times New Roman" panose="02020603050405020304" pitchFamily="18" charset="0"/>
              </a:rPr>
              <a:t>和印度自助餐过程</a:t>
            </a:r>
            <a:r>
              <a:rPr lang="en-US" altLang="zh-CN" dirty="0">
                <a:ea typeface="楷体" panose="02010609060101010101" pitchFamily="49" charset="-122"/>
                <a:cs typeface="Times New Roman" panose="02020603050405020304" pitchFamily="18" charset="0"/>
              </a:rPr>
              <a:t>(</a:t>
            </a:r>
            <a:r>
              <a:rPr lang="en-US" altLang="zh-CN" dirty="0"/>
              <a:t>Indian Buffet Process, IBP</a:t>
            </a:r>
            <a:r>
              <a:rPr lang="en-US" altLang="zh-CN" dirty="0">
                <a:ea typeface="楷体" panose="02010609060101010101" pitchFamily="49" charset="-122"/>
                <a:cs typeface="Times New Roman" panose="02020603050405020304" pitchFamily="18" charset="0"/>
              </a:rPr>
              <a:t>)</a:t>
            </a:r>
            <a:r>
              <a:rPr lang="zh-CN" altLang="en-US" dirty="0">
                <a:ea typeface="楷体" panose="02010609060101010101" pitchFamily="49" charset="-122"/>
                <a:cs typeface="Times New Roman" panose="02020603050405020304" pitchFamily="18" charset="0"/>
              </a:rPr>
              <a:t>对各个客户端神经元进行匹配，然后“对号入座”进行聚合</a:t>
            </a:r>
            <a:endParaRPr lang="en-US" altLang="zh-CN" dirty="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378762" y="2720387"/>
            <a:ext cx="4353332" cy="1492445"/>
          </a:xfrm>
          <a:prstGeom prst="rect">
            <a:avLst/>
          </a:prstGeom>
        </p:spPr>
      </p:pic>
      <p:sp>
        <p:nvSpPr>
          <p:cNvPr id="2" name="文本框 1"/>
          <p:cNvSpPr txBox="1"/>
          <p:nvPr/>
        </p:nvSpPr>
        <p:spPr>
          <a:xfrm>
            <a:off x="938696" y="4293096"/>
            <a:ext cx="3240360" cy="461665"/>
          </a:xfrm>
          <a:prstGeom prst="rect">
            <a:avLst/>
          </a:prstGeom>
          <a:noFill/>
        </p:spPr>
        <p:txBody>
          <a:bodyPr wrap="square" rtlCol="0">
            <a:spAutoFit/>
          </a:bodyPr>
          <a:lstStyle/>
          <a:p>
            <a:pPr algn="ctr"/>
            <a:r>
              <a:rPr lang="en-US" altLang="zh-CN" dirty="0">
                <a:ea typeface="楷体" panose="02010609060101010101" pitchFamily="49" charset="-122"/>
                <a:cs typeface="Times New Roman" panose="02020603050405020304" pitchFamily="18" charset="0"/>
              </a:rPr>
              <a:t>IBP</a:t>
            </a:r>
            <a:r>
              <a:rPr lang="zh-CN" altLang="en-US" dirty="0">
                <a:ea typeface="楷体" panose="02010609060101010101" pitchFamily="49" charset="-122"/>
                <a:cs typeface="Times New Roman" panose="02020603050405020304" pitchFamily="18" charset="0"/>
              </a:rPr>
              <a:t>示意图</a:t>
            </a:r>
          </a:p>
        </p:txBody>
      </p:sp>
      <p:pic>
        <p:nvPicPr>
          <p:cNvPr id="9" name="图片 8"/>
          <p:cNvPicPr>
            <a:picLocks noChangeAspect="1"/>
          </p:cNvPicPr>
          <p:nvPr/>
        </p:nvPicPr>
        <p:blipFill>
          <a:blip r:embed="rId5"/>
          <a:stretch>
            <a:fillRect/>
          </a:stretch>
        </p:blipFill>
        <p:spPr>
          <a:xfrm>
            <a:off x="378762" y="4901316"/>
            <a:ext cx="4481270" cy="839808"/>
          </a:xfrm>
          <a:prstGeom prst="rect">
            <a:avLst/>
          </a:prstGeom>
        </p:spPr>
      </p:pic>
      <p:sp>
        <p:nvSpPr>
          <p:cNvPr id="10" name="文本框 9"/>
          <p:cNvSpPr txBox="1"/>
          <p:nvPr/>
        </p:nvSpPr>
        <p:spPr>
          <a:xfrm>
            <a:off x="938696" y="5793906"/>
            <a:ext cx="3240360" cy="461665"/>
          </a:xfrm>
          <a:prstGeom prst="rect">
            <a:avLst/>
          </a:prstGeom>
          <a:noFill/>
        </p:spPr>
        <p:txBody>
          <a:bodyPr wrap="square" rtlCol="0">
            <a:spAutoFit/>
          </a:bodyPr>
          <a:lstStyle/>
          <a:p>
            <a:pPr algn="ctr"/>
            <a:r>
              <a:rPr lang="zh-CN" altLang="en-US" dirty="0">
                <a:ea typeface="楷体" panose="02010609060101010101" pitchFamily="49" charset="-122"/>
                <a:cs typeface="Times New Roman" panose="02020603050405020304" pitchFamily="18" charset="0"/>
              </a:rPr>
              <a:t>贝叶斯建模过程</a:t>
            </a:r>
          </a:p>
        </p:txBody>
      </p:sp>
      <p:sp>
        <p:nvSpPr>
          <p:cNvPr id="4" name="矩形 3"/>
          <p:cNvSpPr/>
          <p:nvPr/>
        </p:nvSpPr>
        <p:spPr>
          <a:xfrm>
            <a:off x="5148064" y="5116585"/>
            <a:ext cx="3528392" cy="1169551"/>
          </a:xfrm>
          <a:prstGeom prst="rect">
            <a:avLst/>
          </a:prstGeom>
        </p:spPr>
        <p:txBody>
          <a:bodyPr wrap="square">
            <a:spAutoFit/>
          </a:bodyPr>
          <a:lstStyle/>
          <a:p>
            <a:r>
              <a:rPr lang="en-US" altLang="zh-CN" sz="1400" dirty="0">
                <a:ea typeface="Microsoft YaHei UI" panose="020B0503020204020204" pitchFamily="34" charset="-122"/>
                <a:cs typeface="Times New Roman" panose="02020603050405020304" pitchFamily="18" charset="0"/>
              </a:rPr>
              <a:t>Bayesian Nonparametric Federated Learning of Neural Networks. ICML 2019.</a:t>
            </a:r>
            <a:endParaRPr lang="en-US" altLang="zh-CN" sz="1400" dirty="0"/>
          </a:p>
          <a:p>
            <a:endParaRPr lang="en-US" altLang="zh-CN" sz="1400" dirty="0"/>
          </a:p>
          <a:p>
            <a:r>
              <a:rPr lang="en-US" altLang="zh-CN" sz="1400" dirty="0"/>
              <a:t>Federated Learning with Matched Averaging. ICLR 2020.</a:t>
            </a:r>
            <a:endParaRPr lang="zh-CN" alt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2"/>
          <a:stretch>
            <a:fillRect/>
          </a:stretch>
        </p:blipFill>
        <p:spPr>
          <a:xfrm>
            <a:off x="0" y="1470660"/>
            <a:ext cx="9144000" cy="3916680"/>
          </a:xfrm>
          <a:prstGeom prst="rect">
            <a:avLst/>
          </a:prstGeom>
          <a:noFill/>
          <a:ln w="9525">
            <a:noFill/>
          </a:ln>
        </p:spPr>
      </p:pic>
      <p:sp>
        <p:nvSpPr>
          <p:cNvPr id="3" name="标题 2"/>
          <p:cNvSpPr>
            <a:spLocks noGrp="1"/>
          </p:cNvSpPr>
          <p:nvPr/>
        </p:nvSpPr>
        <p:spPr>
          <a:xfrm>
            <a:off x="260350" y="50800"/>
            <a:ext cx="7194550" cy="787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rPr>
              <a:t>Indian Buffet Process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图片 6147"/>
          <p:cNvPicPr>
            <a:picLocks noChangeAspect="1"/>
          </p:cNvPicPr>
          <p:nvPr/>
        </p:nvPicPr>
        <p:blipFill>
          <a:blip r:embed="rId2"/>
          <a:stretch>
            <a:fillRect/>
          </a:stretch>
        </p:blipFill>
        <p:spPr>
          <a:xfrm>
            <a:off x="179388" y="0"/>
            <a:ext cx="8713787" cy="5037138"/>
          </a:xfrm>
          <a:prstGeom prst="rect">
            <a:avLst/>
          </a:prstGeom>
          <a:noFill/>
          <a:ln w="9525">
            <a:noFill/>
          </a:ln>
        </p:spPr>
      </p:pic>
      <p:pic>
        <p:nvPicPr>
          <p:cNvPr id="6151" name="图片 6150"/>
          <p:cNvPicPr>
            <a:picLocks noChangeAspect="1"/>
          </p:cNvPicPr>
          <p:nvPr/>
        </p:nvPicPr>
        <p:blipFill>
          <a:blip r:embed="rId3"/>
          <a:stretch>
            <a:fillRect/>
          </a:stretch>
        </p:blipFill>
        <p:spPr>
          <a:xfrm>
            <a:off x="250825" y="5229225"/>
            <a:ext cx="8748713" cy="1152525"/>
          </a:xfrm>
          <a:prstGeom prst="rect">
            <a:avLst/>
          </a:prstGeom>
          <a:noFill/>
          <a:ln w="9525">
            <a:noFill/>
          </a:ln>
        </p:spPr>
      </p:pic>
      <p:sp>
        <p:nvSpPr>
          <p:cNvPr id="6153" name="矩形 6152"/>
          <p:cNvSpPr/>
          <p:nvPr/>
        </p:nvSpPr>
        <p:spPr>
          <a:xfrm>
            <a:off x="322263" y="5229225"/>
            <a:ext cx="6337300" cy="215900"/>
          </a:xfrm>
          <a:prstGeom prst="rect">
            <a:avLst/>
          </a:prstGeom>
          <a:solidFill>
            <a:schemeClr val="bg1"/>
          </a:solidFill>
          <a:ln w="9525" cap="flat" cmpd="sng">
            <a:solidFill>
              <a:schemeClr val="bg1"/>
            </a:solidFill>
            <a:prstDash val="solid"/>
            <a:miter/>
            <a:headEnd type="none" w="med" len="med"/>
            <a:tailEnd type="none" w="med" len="med"/>
          </a:ln>
        </p:spPr>
        <p:txBody>
          <a:bodyPr/>
          <a:lstStyle/>
          <a:p>
            <a:endParaRPr lang="zh-CN" altLang="en-US"/>
          </a:p>
        </p:txBody>
      </p:sp>
      <p:sp>
        <p:nvSpPr>
          <p:cNvPr id="6154" name="矩形 6153"/>
          <p:cNvSpPr/>
          <p:nvPr/>
        </p:nvSpPr>
        <p:spPr>
          <a:xfrm>
            <a:off x="8243888" y="6165850"/>
            <a:ext cx="720725" cy="215900"/>
          </a:xfrm>
          <a:prstGeom prst="rect">
            <a:avLst/>
          </a:prstGeom>
          <a:solidFill>
            <a:schemeClr val="bg1"/>
          </a:solidFill>
          <a:ln w="9525" cap="flat" cmpd="sng">
            <a:solidFill>
              <a:schemeClr val="bg1"/>
            </a:solidFill>
            <a:prstDash val="solid"/>
            <a:miter/>
            <a:headEnd type="none" w="med" len="med"/>
            <a:tailEnd type="none" w="med" len="med"/>
          </a:ln>
        </p:spPr>
        <p:txBody>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rPr>
              <a:t>OT For Model Fusion</a:t>
            </a:r>
            <a:endPar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212262" y="1237578"/>
            <a:ext cx="8461636" cy="461665"/>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使用最优传输</a:t>
            </a:r>
            <a:r>
              <a:rPr lang="en-US" altLang="zh-CN" dirty="0">
                <a:ea typeface="楷体" panose="02010609060101010101" pitchFamily="49" charset="-122"/>
                <a:cs typeface="Times New Roman" panose="02020603050405020304" pitchFamily="18" charset="0"/>
              </a:rPr>
              <a:t>(Optimal Transport)</a:t>
            </a:r>
            <a:r>
              <a:rPr lang="zh-CN" altLang="en-US" dirty="0">
                <a:ea typeface="楷体" panose="02010609060101010101" pitchFamily="49" charset="-122"/>
                <a:cs typeface="Times New Roman" panose="02020603050405020304" pitchFamily="18" charset="0"/>
              </a:rPr>
              <a:t>对神经元对齐</a:t>
            </a:r>
            <a:endParaRPr lang="en-US" altLang="zh-CN" dirty="0">
              <a:ea typeface="楷体" panose="02010609060101010101" pitchFamily="49" charset="-122"/>
              <a:cs typeface="Times New Roman" panose="02020603050405020304" pitchFamily="18" charset="0"/>
            </a:endParaRPr>
          </a:p>
        </p:txBody>
      </p:sp>
      <p:sp>
        <p:nvSpPr>
          <p:cNvPr id="5" name="矩形 4"/>
          <p:cNvSpPr/>
          <p:nvPr/>
        </p:nvSpPr>
        <p:spPr>
          <a:xfrm>
            <a:off x="266900" y="1685830"/>
            <a:ext cx="7992888" cy="646331"/>
          </a:xfrm>
          <a:prstGeom prst="rect">
            <a:avLst/>
          </a:prstGeom>
        </p:spPr>
        <p:txBody>
          <a:bodyPr wrap="square">
            <a:spAutoFit/>
          </a:bodyPr>
          <a:lstStyle/>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联邦学习中神经元发生错位怎么办？</a:t>
            </a:r>
            <a:endParaRPr lang="en-US" altLang="zh-CN" sz="1800" dirty="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如果想聚合不是相同初始化的模型，怎么办？</a:t>
            </a:r>
            <a:r>
              <a:rPr lang="en-US" altLang="zh-CN" sz="1800" dirty="0">
                <a:solidFill>
                  <a:srgbClr val="FF0000"/>
                </a:solidFill>
                <a:ea typeface="楷体" panose="02010609060101010101" pitchFamily="49" charset="-122"/>
                <a:cs typeface="Times New Roman" panose="02020603050405020304" pitchFamily="18" charset="0"/>
              </a:rPr>
              <a:t>-- </a:t>
            </a:r>
            <a:r>
              <a:rPr lang="zh-CN" altLang="en-US" sz="1800" b="1" dirty="0">
                <a:solidFill>
                  <a:srgbClr val="FF0000"/>
                </a:solidFill>
                <a:ea typeface="楷体" panose="02010609060101010101" pitchFamily="49" charset="-122"/>
                <a:cs typeface="Times New Roman" panose="02020603050405020304" pitchFamily="18" charset="0"/>
              </a:rPr>
              <a:t>对齐神经元</a:t>
            </a:r>
            <a:endParaRPr lang="en-US" altLang="zh-CN" sz="1800" b="1" dirty="0">
              <a:solidFill>
                <a:srgbClr val="FF0000"/>
              </a:solidFill>
              <a:ea typeface="楷体" panose="02010609060101010101" pitchFamily="49" charset="-122"/>
              <a:cs typeface="Times New Roman" panose="02020603050405020304" pitchFamily="18" charset="0"/>
            </a:endParaRPr>
          </a:p>
        </p:txBody>
      </p:sp>
      <p:sp>
        <p:nvSpPr>
          <p:cNvPr id="6" name="文本框 5"/>
          <p:cNvSpPr txBox="1"/>
          <p:nvPr/>
        </p:nvSpPr>
        <p:spPr>
          <a:xfrm>
            <a:off x="464986" y="5949280"/>
            <a:ext cx="8208912" cy="307777"/>
          </a:xfrm>
          <a:prstGeom prst="rect">
            <a:avLst/>
          </a:prstGeom>
          <a:noFill/>
        </p:spPr>
        <p:txBody>
          <a:bodyPr wrap="square" rtlCol="0">
            <a:spAutoFit/>
          </a:bodyPr>
          <a:lstStyle/>
          <a:p>
            <a:pPr algn="ctr"/>
            <a:r>
              <a:rPr lang="en-US" altLang="zh-CN" sz="1400" dirty="0" err="1">
                <a:ea typeface="楷体" panose="02010609060101010101" pitchFamily="49" charset="-122"/>
                <a:cs typeface="Times New Roman" panose="02020603050405020304" pitchFamily="18" charset="0"/>
              </a:rPr>
              <a:t>Sidak</a:t>
            </a:r>
            <a:r>
              <a:rPr lang="en-US" altLang="zh-CN" sz="1400" dirty="0">
                <a:ea typeface="楷体" panose="02010609060101010101" pitchFamily="49" charset="-122"/>
                <a:cs typeface="Times New Roman" panose="02020603050405020304" pitchFamily="18" charset="0"/>
              </a:rPr>
              <a:t> Pal Singh, Martin </a:t>
            </a:r>
            <a:r>
              <a:rPr lang="en-US" altLang="zh-CN" sz="1400" dirty="0" err="1">
                <a:ea typeface="楷体" panose="02010609060101010101" pitchFamily="49" charset="-122"/>
                <a:cs typeface="Times New Roman" panose="02020603050405020304" pitchFamily="18" charset="0"/>
              </a:rPr>
              <a:t>Jaggi</a:t>
            </a:r>
            <a:r>
              <a:rPr lang="en-US" altLang="zh-CN" sz="1400" dirty="0">
                <a:ea typeface="楷体" panose="02010609060101010101" pitchFamily="49" charset="-122"/>
                <a:cs typeface="Times New Roman" panose="02020603050405020304" pitchFamily="18" charset="0"/>
              </a:rPr>
              <a:t>: Model Fusion via Optimal Transport. NeurIPS 2020</a:t>
            </a:r>
          </a:p>
        </p:txBody>
      </p:sp>
      <p:pic>
        <p:nvPicPr>
          <p:cNvPr id="7" name="图片 6"/>
          <p:cNvPicPr>
            <a:picLocks noChangeAspect="1"/>
          </p:cNvPicPr>
          <p:nvPr/>
        </p:nvPicPr>
        <p:blipFill>
          <a:blip r:embed="rId3"/>
          <a:stretch>
            <a:fillRect/>
          </a:stretch>
        </p:blipFill>
        <p:spPr>
          <a:xfrm>
            <a:off x="1753239" y="2449057"/>
            <a:ext cx="5162358" cy="2074518"/>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391980" y="4640472"/>
                <a:ext cx="7884876" cy="1200329"/>
              </a:xfrm>
              <a:prstGeom prst="rect">
                <a:avLst/>
              </a:prstGeom>
              <a:noFill/>
            </p:spPr>
            <p:txBody>
              <a:bodyPr wrap="square" rtlCol="0">
                <a:spAutoFit/>
              </a:bodyPr>
              <a:lstStyle/>
              <a:p>
                <a:r>
                  <a:rPr lang="en-US" altLang="zh-CN" sz="1800" dirty="0">
                    <a:ea typeface="楷体" panose="02010609060101010101" pitchFamily="49" charset="-122"/>
                    <a:cs typeface="Times New Roman" panose="02020603050405020304" pitchFamily="18" charset="0"/>
                  </a:rPr>
                  <a:t>Step 1:</a:t>
                </a:r>
                <a:r>
                  <a:rPr lang="zh-CN" altLang="en-US" sz="1800" dirty="0">
                    <a:ea typeface="楷体" panose="02010609060101010101" pitchFamily="49" charset="-122"/>
                    <a:cs typeface="Times New Roman" panose="02020603050405020304" pitchFamily="18" charset="0"/>
                  </a:rPr>
                  <a:t> 获得神经元表示：</a:t>
                </a:r>
                <a:endParaRPr lang="en-US" altLang="zh-CN" sz="1800" dirty="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参数层面：链入参数、链出参数，维度为</a:t>
                </a:r>
                <a14:m>
                  <m:oMath xmlns:m="http://schemas.openxmlformats.org/officeDocument/2006/math">
                    <m:sSub>
                      <m:sSubPr>
                        <m:ctrlPr>
                          <a:rPr lang="en-US" altLang="zh-CN" sz="1800" b="0" i="1" smtClean="0">
                            <a:latin typeface="Cambria Math" panose="02040503050406030204" pitchFamily="18" charset="0"/>
                            <a:ea typeface="+mj-ea"/>
                          </a:rPr>
                        </m:ctrlPr>
                      </m:sSubPr>
                      <m:e>
                        <m:r>
                          <a:rPr lang="en-US" altLang="zh-CN" sz="1800" b="0" i="1" smtClean="0">
                            <a:latin typeface="Cambria Math" panose="02040503050406030204" pitchFamily="18" charset="0"/>
                            <a:ea typeface="+mj-ea"/>
                          </a:rPr>
                          <m:t>𝑑</m:t>
                        </m:r>
                      </m:e>
                      <m:sub>
                        <m:r>
                          <a:rPr lang="en-US" altLang="zh-CN" sz="1800" b="0" i="1" smtClean="0">
                            <a:latin typeface="Cambria Math" panose="02040503050406030204" pitchFamily="18" charset="0"/>
                            <a:ea typeface="+mj-ea"/>
                          </a:rPr>
                          <m:t>𝑘</m:t>
                        </m:r>
                      </m:sub>
                    </m:sSub>
                  </m:oMath>
                </a14:m>
                <a:r>
                  <a:rPr lang="zh-CN" altLang="en-US" sz="1800" dirty="0">
                    <a:ea typeface="楷体" panose="02010609060101010101" pitchFamily="49" charset="-122"/>
                    <a:cs typeface="Times New Roman" panose="02020603050405020304" pitchFamily="18" charset="0"/>
                  </a:rPr>
                  <a:t>或者</a:t>
                </a:r>
                <a14:m>
                  <m:oMath xmlns:m="http://schemas.openxmlformats.org/officeDocument/2006/math">
                    <m:sSub>
                      <m:sSubPr>
                        <m:ctrlPr>
                          <a:rPr lang="en-US" altLang="zh-CN" sz="1800" i="1" dirty="0">
                            <a:latin typeface="Cambria Math" panose="02040503050406030204" pitchFamily="18" charset="0"/>
                            <a:ea typeface="+mj-ea"/>
                          </a:rPr>
                        </m:ctrlPr>
                      </m:sSubPr>
                      <m:e>
                        <m:r>
                          <m:rPr>
                            <m:sty m:val="p"/>
                          </m:rPr>
                          <a:rPr lang="en-US" altLang="zh-CN" sz="1800" dirty="0">
                            <a:latin typeface="Cambria Math" panose="02040503050406030204" pitchFamily="18" charset="0"/>
                            <a:ea typeface="+mj-ea"/>
                          </a:rPr>
                          <m:t>d</m:t>
                        </m:r>
                      </m:e>
                      <m:sub>
                        <m:r>
                          <m:rPr>
                            <m:sty m:val="p"/>
                          </m:rPr>
                          <a:rPr lang="en-US" altLang="zh-CN" sz="1800" i="1" dirty="0" smtClean="0">
                            <a:latin typeface="Cambria Math" panose="02040503050406030204" pitchFamily="18" charset="0"/>
                            <a:ea typeface="+mj-ea"/>
                          </a:rPr>
                          <m:t>k</m:t>
                        </m:r>
                        <m:r>
                          <a:rPr lang="en-US" altLang="zh-CN" sz="1800" i="1" dirty="0" smtClean="0">
                            <a:latin typeface="Cambria Math" panose="02040503050406030204" pitchFamily="18" charset="0"/>
                            <a:ea typeface="+mj-ea"/>
                          </a:rPr>
                          <m:t>+1</m:t>
                        </m:r>
                      </m:sub>
                    </m:sSub>
                  </m:oMath>
                </a14:m>
                <a:r>
                  <a:rPr lang="zh-CN" altLang="en-US" sz="1800" dirty="0">
                    <a:ea typeface="楷体" panose="02010609060101010101" pitchFamily="49" charset="-122"/>
                    <a:cs typeface="Times New Roman" panose="02020603050405020304" pitchFamily="18" charset="0"/>
                  </a:rPr>
                  <a:t>或者</a:t>
                </a:r>
                <a14:m>
                  <m:oMath xmlns:m="http://schemas.openxmlformats.org/officeDocument/2006/math">
                    <m:sSub>
                      <m:sSubPr>
                        <m:ctrlPr>
                          <a:rPr lang="en-US" altLang="zh-CN" sz="1800" b="0" i="1" dirty="0" smtClean="0">
                            <a:latin typeface="Cambria Math" panose="02040503050406030204" pitchFamily="18" charset="0"/>
                            <a:ea typeface="+mj-ea"/>
                          </a:rPr>
                        </m:ctrlPr>
                      </m:sSubPr>
                      <m:e>
                        <m:r>
                          <a:rPr lang="en-US" altLang="zh-CN" sz="1800" b="0" i="1" dirty="0" smtClean="0">
                            <a:latin typeface="Cambria Math" panose="02040503050406030204" pitchFamily="18" charset="0"/>
                            <a:ea typeface="+mj-ea"/>
                          </a:rPr>
                          <m:t>𝑑</m:t>
                        </m:r>
                      </m:e>
                      <m:sub>
                        <m:r>
                          <a:rPr lang="en-US" altLang="zh-CN" sz="1800" b="0" i="1" dirty="0" smtClean="0">
                            <a:latin typeface="Cambria Math" panose="02040503050406030204" pitchFamily="18" charset="0"/>
                            <a:ea typeface="+mj-ea"/>
                          </a:rPr>
                          <m:t>𝑘</m:t>
                        </m:r>
                      </m:sub>
                    </m:sSub>
                    <m:r>
                      <a:rPr lang="en-US" altLang="zh-CN" sz="1800" b="0" i="1" dirty="0" smtClean="0">
                        <a:latin typeface="Cambria Math" panose="02040503050406030204" pitchFamily="18" charset="0"/>
                        <a:ea typeface="+mj-ea"/>
                      </a:rPr>
                      <m:t>+</m:t>
                    </m:r>
                    <m:sSub>
                      <m:sSubPr>
                        <m:ctrlPr>
                          <a:rPr lang="en-US" altLang="zh-CN" sz="1800" b="0" i="1" dirty="0" smtClean="0">
                            <a:latin typeface="Cambria Math" panose="02040503050406030204" pitchFamily="18" charset="0"/>
                            <a:ea typeface="+mj-ea"/>
                          </a:rPr>
                        </m:ctrlPr>
                      </m:sSubPr>
                      <m:e>
                        <m:r>
                          <a:rPr lang="en-US" altLang="zh-CN" sz="1800" b="0" i="1" dirty="0" smtClean="0">
                            <a:latin typeface="Cambria Math" panose="02040503050406030204" pitchFamily="18" charset="0"/>
                            <a:ea typeface="+mj-ea"/>
                          </a:rPr>
                          <m:t>𝑑</m:t>
                        </m:r>
                      </m:e>
                      <m:sub>
                        <m:r>
                          <a:rPr lang="en-US" altLang="zh-CN" sz="1800" b="0" i="1" dirty="0" smtClean="0">
                            <a:latin typeface="Cambria Math" panose="02040503050406030204" pitchFamily="18" charset="0"/>
                            <a:ea typeface="+mj-ea"/>
                          </a:rPr>
                          <m:t>𝑘</m:t>
                        </m:r>
                        <m:r>
                          <a:rPr lang="en-US" altLang="zh-CN" sz="1800" b="0" i="1" dirty="0" smtClean="0">
                            <a:latin typeface="Cambria Math" panose="02040503050406030204" pitchFamily="18" charset="0"/>
                            <a:ea typeface="+mj-ea"/>
                          </a:rPr>
                          <m:t>+1</m:t>
                        </m:r>
                      </m:sub>
                    </m:sSub>
                  </m:oMath>
                </a14:m>
                <a:endParaRPr lang="en-US" altLang="zh-CN" sz="1800" dirty="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激活值层面：一批数据的输出值，维度为</a:t>
                </a:r>
                <a14:m>
                  <m:oMath xmlns:m="http://schemas.openxmlformats.org/officeDocument/2006/math">
                    <m:r>
                      <a:rPr lang="en-US" altLang="zh-CN" sz="1800" b="0" i="1" smtClean="0">
                        <a:latin typeface="Cambria Math" panose="02040503050406030204" pitchFamily="18" charset="0"/>
                        <a:ea typeface="+mj-ea"/>
                      </a:rPr>
                      <m:t>𝐵</m:t>
                    </m:r>
                  </m:oMath>
                </a14:m>
                <a:endParaRPr lang="en-US" altLang="zh-CN" sz="1800" dirty="0">
                  <a:ea typeface="楷体" panose="02010609060101010101" pitchFamily="49" charset="-122"/>
                  <a:cs typeface="Times New Roman" panose="02020603050405020304" pitchFamily="18" charset="0"/>
                </a:endParaRPr>
              </a:p>
              <a:p>
                <a:r>
                  <a:rPr lang="en-US" altLang="zh-CN" sz="1800" dirty="0">
                    <a:ea typeface="楷体" panose="02010609060101010101" pitchFamily="49" charset="-122"/>
                    <a:cs typeface="Times New Roman" panose="02020603050405020304" pitchFamily="18" charset="0"/>
                  </a:rPr>
                  <a:t>Step 2: </a:t>
                </a:r>
                <a:r>
                  <a:rPr lang="zh-CN" altLang="en-US" sz="1800" dirty="0">
                    <a:ea typeface="楷体" panose="02010609060101010101" pitchFamily="49" charset="-122"/>
                    <a:cs typeface="Times New Roman" panose="02020603050405020304" pitchFamily="18" charset="0"/>
                  </a:rPr>
                  <a:t>使用</a:t>
                </a:r>
                <a:r>
                  <a:rPr lang="en-US" altLang="zh-CN" sz="1800" dirty="0">
                    <a:ea typeface="楷体" panose="02010609060101010101" pitchFamily="49" charset="-122"/>
                    <a:cs typeface="Times New Roman" panose="02020603050405020304" pitchFamily="18" charset="0"/>
                  </a:rPr>
                  <a:t>Optimal Transport</a:t>
                </a:r>
                <a:r>
                  <a:rPr lang="zh-CN" altLang="en-US" sz="1800" dirty="0">
                    <a:ea typeface="楷体" panose="02010609060101010101" pitchFamily="49" charset="-122"/>
                    <a:cs typeface="Times New Roman" panose="02020603050405020304" pitchFamily="18" charset="0"/>
                  </a:rPr>
                  <a:t>对齐神经元参数，然后聚合</a:t>
                </a:r>
                <a:endParaRPr lang="en-US" altLang="zh-CN" sz="1800" dirty="0">
                  <a:ea typeface="楷体" panose="02010609060101010101" pitchFamily="49" charset="-122"/>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91980" y="4640472"/>
                <a:ext cx="7884876" cy="1200329"/>
              </a:xfrm>
              <a:prstGeom prst="rect">
                <a:avLst/>
              </a:prstGeom>
              <a:blipFill rotWithShape="1">
                <a:blip r:embed="rId4"/>
                <a:stretch>
                  <a:fillRect l="-2" t="-44" r="3" b="6"/>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nvSpPr>
        <p:spPr>
          <a:xfrm>
            <a:off x="260350" y="50800"/>
            <a:ext cx="7194550" cy="787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a:lstStyle>
          <a:p>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rPr>
              <a:t>Optimal Transport</a:t>
            </a:r>
          </a:p>
        </p:txBody>
      </p:sp>
      <p:sp>
        <p:nvSpPr>
          <p:cNvPr id="2" name="文本框 1"/>
          <p:cNvSpPr txBox="1"/>
          <p:nvPr/>
        </p:nvSpPr>
        <p:spPr>
          <a:xfrm>
            <a:off x="144145" y="962025"/>
            <a:ext cx="8855075" cy="922020"/>
          </a:xfrm>
          <a:prstGeom prst="rect">
            <a:avLst/>
          </a:prstGeom>
          <a:noFill/>
        </p:spPr>
        <p:txBody>
          <a:bodyPr wrap="square" rtlCol="0">
            <a:spAutoFit/>
          </a:bodyPr>
          <a:lstStyle/>
          <a:p>
            <a:pPr algn="just"/>
            <a:r>
              <a:rPr lang="zh-CN" altLang="en-US"/>
              <a:t>最优传输问题最早是由法国数学家蒙日（Monge）于1780年代提出；其解的存在性被俄国数学家Kantorovich证明，由此Kantorovich获得1975年诺贝尔经济奖；法国数学家Brenier建立了最优传输问题和凸函数之间的内在联系。</a:t>
            </a:r>
          </a:p>
        </p:txBody>
      </p:sp>
      <p:pic>
        <p:nvPicPr>
          <p:cNvPr id="5" name="图片 4"/>
          <p:cNvPicPr>
            <a:picLocks noChangeAspect="1"/>
          </p:cNvPicPr>
          <p:nvPr>
            <p:custDataLst>
              <p:tags r:id="rId1"/>
            </p:custDataLst>
          </p:nvPr>
        </p:nvPicPr>
        <p:blipFill>
          <a:blip r:embed="rId3"/>
          <a:stretch>
            <a:fillRect/>
          </a:stretch>
        </p:blipFill>
        <p:spPr>
          <a:xfrm>
            <a:off x="144145" y="2007870"/>
            <a:ext cx="5485765" cy="4114165"/>
          </a:xfrm>
          <a:prstGeom prst="rect">
            <a:avLst/>
          </a:prstGeom>
        </p:spPr>
      </p:pic>
      <p:pic>
        <p:nvPicPr>
          <p:cNvPr id="6" name="图片 5"/>
          <p:cNvPicPr>
            <a:picLocks noChangeAspect="1"/>
          </p:cNvPicPr>
          <p:nvPr/>
        </p:nvPicPr>
        <p:blipFill>
          <a:blip r:embed="rId4"/>
          <a:stretch>
            <a:fillRect/>
          </a:stretch>
        </p:blipFill>
        <p:spPr>
          <a:xfrm>
            <a:off x="3985895" y="4266565"/>
            <a:ext cx="5013325" cy="1377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rPr>
              <a:t>现有方法缺陷</a:t>
            </a:r>
          </a:p>
        </p:txBody>
      </p:sp>
      <p:sp>
        <p:nvSpPr>
          <p:cNvPr id="4" name="文本框 3"/>
          <p:cNvSpPr txBox="1"/>
          <p:nvPr/>
        </p:nvSpPr>
        <p:spPr>
          <a:xfrm>
            <a:off x="212261" y="1237578"/>
            <a:ext cx="4055089" cy="2677656"/>
          </a:xfrm>
          <a:prstGeom prst="rect">
            <a:avLst/>
          </a:prstGeom>
          <a:noFill/>
        </p:spPr>
        <p:txBody>
          <a:bodyPr wrap="square" rtlCol="0">
            <a:spAutoFit/>
          </a:bodyPr>
          <a:lstStyle/>
          <a:p>
            <a:r>
              <a:rPr lang="zh-CN" altLang="en-US" b="1" dirty="0">
                <a:ea typeface="楷体" panose="02010609060101010101" pitchFamily="49" charset="-122"/>
                <a:cs typeface="Times New Roman" panose="02020603050405020304" pitchFamily="18" charset="0"/>
              </a:rPr>
              <a:t>对齐方式</a:t>
            </a:r>
            <a:r>
              <a:rPr lang="zh-CN" altLang="en-US" dirty="0">
                <a:ea typeface="楷体" panose="02010609060101010101" pitchFamily="49" charset="-122"/>
                <a:cs typeface="Times New Roman" panose="02020603050405020304" pitchFamily="18" charset="0"/>
              </a:rPr>
              <a:t>：</a:t>
            </a:r>
            <a:endParaRPr lang="en-US" altLang="zh-CN" dirty="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dirty="0">
                <a:ea typeface="楷体" panose="02010609060101010101" pitchFamily="49" charset="-122"/>
                <a:cs typeface="Times New Roman" panose="02020603050405020304" pitchFamily="18" charset="0"/>
              </a:rPr>
              <a:t>现有方法属于</a:t>
            </a:r>
            <a:r>
              <a:rPr lang="zh-CN" altLang="en-US" dirty="0">
                <a:solidFill>
                  <a:srgbClr val="FF0000"/>
                </a:solidFill>
                <a:ea typeface="楷体" panose="02010609060101010101" pitchFamily="49" charset="-122"/>
                <a:cs typeface="Times New Roman" panose="02020603050405020304" pitchFamily="18" charset="0"/>
              </a:rPr>
              <a:t>后处理进行对齐</a:t>
            </a:r>
            <a:r>
              <a:rPr lang="zh-CN" altLang="en-US" dirty="0">
                <a:ea typeface="楷体" panose="02010609060101010101" pitchFamily="49" charset="-122"/>
                <a:cs typeface="Times New Roman" panose="02020603050405020304" pitchFamily="18" charset="0"/>
              </a:rPr>
              <a:t>的方式，神经元已经在客户端训练过程发生错位，然后在服务器进行聚合</a:t>
            </a:r>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a:t>
            </a:r>
            <a:r>
              <a:rPr lang="zh-CN" altLang="en-US" dirty="0">
                <a:solidFill>
                  <a:srgbClr val="FF0000"/>
                </a:solidFill>
                <a:ea typeface="楷体" panose="02010609060101010101" pitchFamily="49" charset="-122"/>
                <a:cs typeface="Times New Roman" panose="02020603050405020304" pitchFamily="18" charset="0"/>
              </a:rPr>
              <a:t>亡羊补牢，为时未晚</a:t>
            </a:r>
            <a:r>
              <a:rPr lang="zh-CN" altLang="en-US" dirty="0">
                <a:ea typeface="楷体" panose="02010609060101010101" pitchFamily="49" charset="-122"/>
                <a:cs typeface="Times New Roman" panose="02020603050405020304" pitchFamily="18" charset="0"/>
              </a:rPr>
              <a:t>”？</a:t>
            </a:r>
            <a:endParaRPr lang="en-US" altLang="zh-CN" dirty="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683568" y="4221088"/>
            <a:ext cx="3583783" cy="1440160"/>
          </a:xfrm>
          <a:prstGeom prst="rect">
            <a:avLst/>
          </a:prstGeom>
        </p:spPr>
      </p:pic>
      <p:sp>
        <p:nvSpPr>
          <p:cNvPr id="2" name="文本框 1"/>
          <p:cNvSpPr txBox="1"/>
          <p:nvPr/>
        </p:nvSpPr>
        <p:spPr>
          <a:xfrm>
            <a:off x="611560" y="5661248"/>
            <a:ext cx="792088" cy="584775"/>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rPr>
              <a:t>已经</a:t>
            </a:r>
            <a:endParaRPr lang="en-US" altLang="zh-CN" sz="1600" dirty="0">
              <a:latin typeface="楷体" panose="02010609060101010101" pitchFamily="49" charset="-122"/>
              <a:ea typeface="楷体" panose="02010609060101010101" pitchFamily="49" charset="-122"/>
            </a:endParaRPr>
          </a:p>
          <a:p>
            <a:pPr algn="ctr"/>
            <a:r>
              <a:rPr lang="zh-CN" altLang="en-US" sz="1600" dirty="0">
                <a:latin typeface="楷体" panose="02010609060101010101" pitchFamily="49" charset="-122"/>
                <a:ea typeface="楷体" panose="02010609060101010101" pitchFamily="49" charset="-122"/>
              </a:rPr>
              <a:t>错位</a:t>
            </a:r>
          </a:p>
        </p:txBody>
      </p:sp>
      <p:sp>
        <p:nvSpPr>
          <p:cNvPr id="9" name="文本框 8"/>
          <p:cNvSpPr txBox="1"/>
          <p:nvPr/>
        </p:nvSpPr>
        <p:spPr>
          <a:xfrm>
            <a:off x="1403648" y="5661247"/>
            <a:ext cx="936104" cy="584775"/>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rPr>
              <a:t>后处理对齐</a:t>
            </a:r>
          </a:p>
        </p:txBody>
      </p:sp>
      <p:sp>
        <p:nvSpPr>
          <p:cNvPr id="10" name="文本框 9"/>
          <p:cNvSpPr txBox="1"/>
          <p:nvPr/>
        </p:nvSpPr>
        <p:spPr>
          <a:xfrm>
            <a:off x="2267744" y="5661246"/>
            <a:ext cx="936104" cy="584775"/>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rPr>
              <a:t>参数</a:t>
            </a:r>
            <a:endParaRPr lang="en-US" altLang="zh-CN" sz="1600" dirty="0">
              <a:latin typeface="楷体" panose="02010609060101010101" pitchFamily="49" charset="-122"/>
              <a:ea typeface="楷体" panose="02010609060101010101" pitchFamily="49" charset="-122"/>
            </a:endParaRPr>
          </a:p>
          <a:p>
            <a:pPr algn="ctr"/>
            <a:r>
              <a:rPr lang="zh-CN" altLang="en-US" sz="1600" dirty="0">
                <a:latin typeface="楷体" panose="02010609060101010101" pitchFamily="49" charset="-122"/>
                <a:ea typeface="楷体" panose="02010609060101010101" pitchFamily="49" charset="-122"/>
              </a:rPr>
              <a:t>聚合</a:t>
            </a:r>
          </a:p>
        </p:txBody>
      </p:sp>
      <p:sp>
        <p:nvSpPr>
          <p:cNvPr id="11" name="文本框 10"/>
          <p:cNvSpPr txBox="1"/>
          <p:nvPr/>
        </p:nvSpPr>
        <p:spPr>
          <a:xfrm>
            <a:off x="4860032" y="1237578"/>
            <a:ext cx="4055089" cy="2677656"/>
          </a:xfrm>
          <a:prstGeom prst="rect">
            <a:avLst/>
          </a:prstGeom>
          <a:noFill/>
        </p:spPr>
        <p:txBody>
          <a:bodyPr wrap="square" rtlCol="0">
            <a:spAutoFit/>
          </a:bodyPr>
          <a:lstStyle/>
          <a:p>
            <a:r>
              <a:rPr lang="zh-CN" altLang="en-US" b="1" dirty="0">
                <a:ea typeface="楷体" panose="02010609060101010101" pitchFamily="49" charset="-122"/>
                <a:cs typeface="Times New Roman" panose="02020603050405020304" pitchFamily="18" charset="0"/>
              </a:rPr>
              <a:t>对齐代价</a:t>
            </a:r>
            <a:r>
              <a:rPr lang="zh-CN" altLang="en-US" dirty="0">
                <a:ea typeface="楷体" panose="02010609060101010101" pitchFamily="49" charset="-122"/>
                <a:cs typeface="Times New Roman" panose="02020603050405020304" pitchFamily="18" charset="0"/>
              </a:rPr>
              <a:t>：</a:t>
            </a:r>
            <a:endParaRPr lang="en-US" altLang="zh-CN" dirty="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dirty="0">
                <a:ea typeface="楷体" panose="02010609060101010101" pitchFamily="49" charset="-122"/>
                <a:cs typeface="Times New Roman" panose="02020603050405020304" pitchFamily="18" charset="0"/>
              </a:rPr>
              <a:t>现有方法的对齐过程需要求解</a:t>
            </a:r>
            <a:r>
              <a:rPr lang="en-US" altLang="zh-CN" dirty="0">
                <a:ea typeface="楷体" panose="02010609060101010101" pitchFamily="49" charset="-122"/>
                <a:cs typeface="Times New Roman" panose="02020603050405020304" pitchFamily="18" charset="0"/>
              </a:rPr>
              <a:t>OT</a:t>
            </a:r>
            <a:r>
              <a:rPr lang="zh-CN" altLang="en-US" dirty="0">
                <a:ea typeface="楷体" panose="02010609060101010101" pitchFamily="49" charset="-122"/>
                <a:cs typeface="Times New Roman" panose="02020603050405020304" pitchFamily="18" charset="0"/>
              </a:rPr>
              <a:t>或者最优指派问题，并且需要额外无标记数据，</a:t>
            </a:r>
            <a:r>
              <a:rPr lang="en-US" altLang="zh-CN" dirty="0">
                <a:ea typeface="楷体" panose="02010609060101010101" pitchFamily="49" charset="-122"/>
                <a:cs typeface="Times New Roman" panose="02020603050405020304" pitchFamily="18" charset="0"/>
              </a:rPr>
              <a:t>FedMA</a:t>
            </a:r>
            <a:r>
              <a:rPr lang="zh-CN" altLang="en-US" dirty="0">
                <a:ea typeface="楷体" panose="02010609060101010101" pitchFamily="49" charset="-122"/>
                <a:cs typeface="Times New Roman" panose="02020603050405020304" pitchFamily="18" charset="0"/>
              </a:rPr>
              <a:t>还需要微调处理，聚合代价高昂</a:t>
            </a:r>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a:t>
            </a:r>
            <a:r>
              <a:rPr lang="zh-CN" altLang="en-US" dirty="0">
                <a:solidFill>
                  <a:srgbClr val="FF0000"/>
                </a:solidFill>
                <a:ea typeface="楷体" panose="02010609060101010101" pitchFamily="49" charset="-122"/>
                <a:cs typeface="Times New Roman" panose="02020603050405020304" pitchFamily="18" charset="0"/>
              </a:rPr>
              <a:t>补牢代价</a:t>
            </a:r>
            <a:r>
              <a:rPr lang="zh-CN" altLang="en-US" dirty="0">
                <a:ea typeface="楷体" panose="02010609060101010101" pitchFamily="49" charset="-122"/>
                <a:cs typeface="Times New Roman" panose="02020603050405020304" pitchFamily="18" charset="0"/>
              </a:rPr>
              <a:t>”？</a:t>
            </a:r>
            <a:endParaRPr lang="en-US" altLang="zh-CN" dirty="0">
              <a:ea typeface="楷体" panose="02010609060101010101" pitchFamily="49" charset="-122"/>
              <a:cs typeface="Times New Roman" panose="02020603050405020304" pitchFamily="18" charset="0"/>
            </a:endParaRPr>
          </a:p>
        </p:txBody>
      </p:sp>
      <p:pic>
        <p:nvPicPr>
          <p:cNvPr id="12" name="图片 11"/>
          <p:cNvPicPr>
            <a:picLocks noChangeAspect="1"/>
          </p:cNvPicPr>
          <p:nvPr/>
        </p:nvPicPr>
        <p:blipFill>
          <a:blip r:embed="rId4"/>
          <a:stretch>
            <a:fillRect/>
          </a:stretch>
        </p:blipFill>
        <p:spPr>
          <a:xfrm>
            <a:off x="5059439" y="3988114"/>
            <a:ext cx="3600400" cy="1795018"/>
          </a:xfrm>
          <a:prstGeom prst="rect">
            <a:avLst/>
          </a:prstGeom>
        </p:spPr>
      </p:pic>
      <p:sp>
        <p:nvSpPr>
          <p:cNvPr id="13" name="文本框 12"/>
          <p:cNvSpPr txBox="1"/>
          <p:nvPr/>
        </p:nvSpPr>
        <p:spPr>
          <a:xfrm>
            <a:off x="4951427" y="5922127"/>
            <a:ext cx="3816424" cy="338554"/>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rPr>
              <a:t>源代码复杂，只是主文件</a:t>
            </a:r>
            <a:r>
              <a:rPr lang="en-US" altLang="zh-CN" sz="1600" dirty="0">
                <a:latin typeface="楷体" panose="02010609060101010101" pitchFamily="49" charset="-122"/>
                <a:ea typeface="楷体" panose="02010609060101010101" pitchFamily="49" charset="-122"/>
              </a:rPr>
              <a:t>1000+</a:t>
            </a:r>
            <a:r>
              <a:rPr lang="zh-CN" altLang="en-US" sz="1600" dirty="0">
                <a:latin typeface="楷体" panose="02010609060101010101" pitchFamily="49" charset="-122"/>
                <a:ea typeface="楷体" panose="02010609060101010101" pitchFamily="49" charset="-122"/>
              </a:rPr>
              <a:t>行</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eaLnBrk="1" hangingPunct="1">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目录</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7" name="文本框 56"/>
          <p:cNvSpPr txBox="1"/>
          <p:nvPr/>
        </p:nvSpPr>
        <p:spPr>
          <a:xfrm>
            <a:off x="467544" y="1556792"/>
            <a:ext cx="8575956" cy="4708981"/>
          </a:xfrm>
          <a:prstGeom prst="rect">
            <a:avLst/>
          </a:prstGeom>
          <a:noFill/>
        </p:spPr>
        <p:txBody>
          <a:bodyPr wrap="square" rtlCol="0">
            <a:spAutoFit/>
          </a:bodyPr>
          <a:lstStyle/>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项目背景</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a:lnSpc>
                <a:spcPts val="3000"/>
              </a:lnSpc>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痛点难点分析</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现有解决方案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ea typeface="楷体" panose="02010609060101010101" pitchFamily="49" charset="-122"/>
                <a:cs typeface="Times New Roman" panose="02020603050405020304" pitchFamily="18" charset="0"/>
              </a:rPr>
              <a:t>提出的解决方案</a:t>
            </a: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可扩展方向</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技术落地应用</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解决思路</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87" name="圆角矩形 86"/>
          <p:cNvSpPr/>
          <p:nvPr/>
        </p:nvSpPr>
        <p:spPr bwMode="auto">
          <a:xfrm>
            <a:off x="529661" y="2327790"/>
            <a:ext cx="4968552" cy="164172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8" name="文本框 87"/>
          <p:cNvSpPr txBox="1"/>
          <p:nvPr/>
        </p:nvSpPr>
        <p:spPr>
          <a:xfrm>
            <a:off x="379530" y="2377403"/>
            <a:ext cx="1800200" cy="461665"/>
          </a:xfrm>
          <a:prstGeom prst="rect">
            <a:avLst/>
          </a:prstGeom>
          <a:noFill/>
        </p:spPr>
        <p:txBody>
          <a:bodyPr wrap="square" rtlCol="0">
            <a:spAutoFit/>
          </a:bodyPr>
          <a:lstStyle/>
          <a:p>
            <a:pPr algn="ctr"/>
            <a:r>
              <a:rPr lang="zh-CN" altLang="en-US" dirty="0">
                <a:ea typeface="楷体" panose="02010609060101010101" pitchFamily="49" charset="-122"/>
                <a:cs typeface="Times New Roman" panose="02020603050405020304" pitchFamily="18" charset="0"/>
              </a:rPr>
              <a:t>客户端</a:t>
            </a:r>
            <a:r>
              <a:rPr lang="en-US" altLang="zh-CN" dirty="0">
                <a:ea typeface="楷体" panose="02010609060101010101" pitchFamily="49" charset="-122"/>
                <a:cs typeface="Times New Roman" panose="02020603050405020304" pitchFamily="18" charset="0"/>
              </a:rPr>
              <a:t>A</a:t>
            </a:r>
            <a:endParaRPr lang="zh-CN" altLang="en-US" dirty="0">
              <a:ea typeface="楷体" panose="02010609060101010101" pitchFamily="49" charset="-122"/>
              <a:cs typeface="Times New Roman" panose="02020603050405020304" pitchFamily="18" charset="0"/>
            </a:endParaRPr>
          </a:p>
        </p:txBody>
      </p:sp>
      <p:grpSp>
        <p:nvGrpSpPr>
          <p:cNvPr id="89" name="组合 88"/>
          <p:cNvGrpSpPr/>
          <p:nvPr/>
        </p:nvGrpSpPr>
        <p:grpSpPr>
          <a:xfrm>
            <a:off x="4094773" y="2957941"/>
            <a:ext cx="1152128" cy="423181"/>
            <a:chOff x="1259632" y="4149080"/>
            <a:chExt cx="1368152" cy="558894"/>
          </a:xfrm>
        </p:grpSpPr>
        <p:sp>
          <p:nvSpPr>
            <p:cNvPr id="90" name="矩形 89"/>
            <p:cNvSpPr/>
            <p:nvPr/>
          </p:nvSpPr>
          <p:spPr bwMode="auto">
            <a:xfrm>
              <a:off x="1259632" y="4149080"/>
              <a:ext cx="1152128" cy="2880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1" name="矩形 90"/>
            <p:cNvSpPr/>
            <p:nvPr/>
          </p:nvSpPr>
          <p:spPr bwMode="auto">
            <a:xfrm>
              <a:off x="1331640" y="4265909"/>
              <a:ext cx="1152128" cy="28803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2" name="矩形 91"/>
            <p:cNvSpPr/>
            <p:nvPr/>
          </p:nvSpPr>
          <p:spPr bwMode="auto">
            <a:xfrm>
              <a:off x="1475656" y="4419942"/>
              <a:ext cx="1152128" cy="288032"/>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93" name="组合 92"/>
          <p:cNvGrpSpPr/>
          <p:nvPr/>
        </p:nvGrpSpPr>
        <p:grpSpPr>
          <a:xfrm>
            <a:off x="2185845" y="2893823"/>
            <a:ext cx="1148963" cy="567197"/>
            <a:chOff x="899592" y="4869160"/>
            <a:chExt cx="1148963" cy="567197"/>
          </a:xfrm>
        </p:grpSpPr>
        <p:sp>
          <p:nvSpPr>
            <p:cNvPr id="94" name="椭圆 93"/>
            <p:cNvSpPr/>
            <p:nvPr/>
          </p:nvSpPr>
          <p:spPr bwMode="auto">
            <a:xfrm>
              <a:off x="899592" y="4869160"/>
              <a:ext cx="216024" cy="216024"/>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5" name="椭圆 94"/>
            <p:cNvSpPr/>
            <p:nvPr/>
          </p:nvSpPr>
          <p:spPr bwMode="auto">
            <a:xfrm>
              <a:off x="1210572" y="4869160"/>
              <a:ext cx="216024" cy="216024"/>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6" name="椭圆 95"/>
            <p:cNvSpPr/>
            <p:nvPr/>
          </p:nvSpPr>
          <p:spPr bwMode="auto">
            <a:xfrm>
              <a:off x="1521551" y="4869160"/>
              <a:ext cx="216024" cy="216024"/>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7" name="椭圆 96"/>
            <p:cNvSpPr/>
            <p:nvPr/>
          </p:nvSpPr>
          <p:spPr bwMode="auto">
            <a:xfrm>
              <a:off x="1832531" y="4869160"/>
              <a:ext cx="216024" cy="216024"/>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8" name="椭圆 97"/>
            <p:cNvSpPr/>
            <p:nvPr/>
          </p:nvSpPr>
          <p:spPr bwMode="auto">
            <a:xfrm>
              <a:off x="1205984" y="5220333"/>
              <a:ext cx="216024" cy="216024"/>
            </a:xfrm>
            <a:prstGeom prst="ellipse">
              <a:avLst/>
            </a:prstGeom>
            <a:ln>
              <a:solidFill>
                <a:srgbClr val="007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9" name="椭圆 98"/>
            <p:cNvSpPr/>
            <p:nvPr/>
          </p:nvSpPr>
          <p:spPr bwMode="auto">
            <a:xfrm>
              <a:off x="1521551" y="5212030"/>
              <a:ext cx="216024" cy="216024"/>
            </a:xfrm>
            <a:prstGeom prst="ellipse">
              <a:avLst/>
            </a:prstGeom>
            <a:ln>
              <a:solidFill>
                <a:srgbClr val="7030A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00" name="直接连接符 99"/>
            <p:cNvCxnSpPr>
              <a:stCxn id="94" idx="4"/>
              <a:endCxn id="98" idx="0"/>
            </p:cNvCxnSpPr>
            <p:nvPr/>
          </p:nvCxnSpPr>
          <p:spPr bwMode="auto">
            <a:xfrm>
              <a:off x="1007604" y="5085184"/>
              <a:ext cx="306392"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01" name="直接连接符 100"/>
            <p:cNvCxnSpPr>
              <a:stCxn id="95" idx="4"/>
              <a:endCxn id="98" idx="0"/>
            </p:cNvCxnSpPr>
            <p:nvPr/>
          </p:nvCxnSpPr>
          <p:spPr bwMode="auto">
            <a:xfrm flipH="1">
              <a:off x="1313996" y="5085184"/>
              <a:ext cx="4588"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02" name="直接连接符 101"/>
            <p:cNvCxnSpPr>
              <a:stCxn id="96" idx="4"/>
              <a:endCxn id="98" idx="0"/>
            </p:cNvCxnSpPr>
            <p:nvPr/>
          </p:nvCxnSpPr>
          <p:spPr bwMode="auto">
            <a:xfrm flipH="1">
              <a:off x="1313996" y="5085184"/>
              <a:ext cx="315567"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03" name="直接连接符 102"/>
            <p:cNvCxnSpPr>
              <a:stCxn id="97" idx="4"/>
              <a:endCxn id="98" idx="0"/>
            </p:cNvCxnSpPr>
            <p:nvPr/>
          </p:nvCxnSpPr>
          <p:spPr bwMode="auto">
            <a:xfrm flipH="1">
              <a:off x="1313996" y="5085184"/>
              <a:ext cx="626547"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04" name="直接连接符 103"/>
            <p:cNvCxnSpPr>
              <a:stCxn id="94" idx="4"/>
              <a:endCxn id="99" idx="0"/>
            </p:cNvCxnSpPr>
            <p:nvPr/>
          </p:nvCxnSpPr>
          <p:spPr bwMode="auto">
            <a:xfrm>
              <a:off x="1007604" y="5085184"/>
              <a:ext cx="621959"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05" name="直接连接符 104"/>
            <p:cNvCxnSpPr>
              <a:stCxn id="95" idx="4"/>
              <a:endCxn id="99" idx="0"/>
            </p:cNvCxnSpPr>
            <p:nvPr/>
          </p:nvCxnSpPr>
          <p:spPr bwMode="auto">
            <a:xfrm>
              <a:off x="1318584" y="5085184"/>
              <a:ext cx="310979"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06" name="直接连接符 105"/>
            <p:cNvCxnSpPr>
              <a:stCxn id="96" idx="4"/>
              <a:endCxn id="99" idx="0"/>
            </p:cNvCxnSpPr>
            <p:nvPr/>
          </p:nvCxnSpPr>
          <p:spPr bwMode="auto">
            <a:xfrm>
              <a:off x="1629563" y="5085184"/>
              <a:ext cx="0"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07" name="直接连接符 106"/>
            <p:cNvCxnSpPr>
              <a:stCxn id="97" idx="4"/>
              <a:endCxn id="99" idx="0"/>
            </p:cNvCxnSpPr>
            <p:nvPr/>
          </p:nvCxnSpPr>
          <p:spPr bwMode="auto">
            <a:xfrm flipH="1">
              <a:off x="1629563" y="5085184"/>
              <a:ext cx="310980" cy="126846"/>
            </a:xfrm>
            <a:prstGeom prst="line">
              <a:avLst/>
            </a:prstGeom>
            <a:solidFill>
              <a:schemeClr val="accent1"/>
            </a:solidFill>
            <a:ln w="12700" cap="flat" cmpd="sng" algn="ctr">
              <a:solidFill>
                <a:schemeClr val="tx1"/>
              </a:solidFill>
              <a:prstDash val="solid"/>
              <a:round/>
              <a:headEnd type="none" w="med" len="med"/>
              <a:tailEnd type="none" w="med" len="med"/>
            </a:ln>
          </p:spPr>
        </p:cxnSp>
      </p:grpSp>
      <p:sp>
        <p:nvSpPr>
          <p:cNvPr id="108" name="iconfont-11607-6151091"/>
          <p:cNvSpPr/>
          <p:nvPr/>
        </p:nvSpPr>
        <p:spPr>
          <a:xfrm>
            <a:off x="855822" y="2886348"/>
            <a:ext cx="502698" cy="566369"/>
          </a:xfrm>
          <a:custGeom>
            <a:avLst/>
            <a:gdLst>
              <a:gd name="T0" fmla="*/ 0 w 11200"/>
              <a:gd name="T1" fmla="*/ 4452 h 12800"/>
              <a:gd name="T2" fmla="*/ 11200 w 11200"/>
              <a:gd name="T3" fmla="*/ 4452 h 12800"/>
              <a:gd name="T4" fmla="*/ 11200 w 11200"/>
              <a:gd name="T5" fmla="*/ 8348 h 12800"/>
              <a:gd name="T6" fmla="*/ 0 w 11200"/>
              <a:gd name="T7" fmla="*/ 8348 h 12800"/>
              <a:gd name="T8" fmla="*/ 0 w 11200"/>
              <a:gd name="T9" fmla="*/ 4452 h 12800"/>
              <a:gd name="T10" fmla="*/ 0 w 11200"/>
              <a:gd name="T11" fmla="*/ 0 h 12800"/>
              <a:gd name="T12" fmla="*/ 11200 w 11200"/>
              <a:gd name="T13" fmla="*/ 0 h 12800"/>
              <a:gd name="T14" fmla="*/ 11200 w 11200"/>
              <a:gd name="T15" fmla="*/ 3896 h 12800"/>
              <a:gd name="T16" fmla="*/ 0 w 11200"/>
              <a:gd name="T17" fmla="*/ 3896 h 12800"/>
              <a:gd name="T18" fmla="*/ 0 w 11200"/>
              <a:gd name="T19" fmla="*/ 0 h 12800"/>
              <a:gd name="T20" fmla="*/ 0 w 11200"/>
              <a:gd name="T21" fmla="*/ 8904 h 12800"/>
              <a:gd name="T22" fmla="*/ 11200 w 11200"/>
              <a:gd name="T23" fmla="*/ 8904 h 12800"/>
              <a:gd name="T24" fmla="*/ 11200 w 11200"/>
              <a:gd name="T25" fmla="*/ 12800 h 12800"/>
              <a:gd name="T26" fmla="*/ 0 w 11200"/>
              <a:gd name="T27" fmla="*/ 12800 h 12800"/>
              <a:gd name="T28" fmla="*/ 0 w 11200"/>
              <a:gd name="T29" fmla="*/ 8904 h 12800"/>
              <a:gd name="T30" fmla="*/ 1680 w 11200"/>
              <a:gd name="T31" fmla="*/ 1670 h 12800"/>
              <a:gd name="T32" fmla="*/ 1680 w 11200"/>
              <a:gd name="T33" fmla="*/ 2226 h 12800"/>
              <a:gd name="T34" fmla="*/ 2800 w 11200"/>
              <a:gd name="T35" fmla="*/ 2226 h 12800"/>
              <a:gd name="T36" fmla="*/ 2800 w 11200"/>
              <a:gd name="T37" fmla="*/ 1670 h 12800"/>
              <a:gd name="T38" fmla="*/ 1680 w 11200"/>
              <a:gd name="T39" fmla="*/ 1670 h 12800"/>
              <a:gd name="T40" fmla="*/ 1680 w 11200"/>
              <a:gd name="T41" fmla="*/ 6122 h 12800"/>
              <a:gd name="T42" fmla="*/ 1680 w 11200"/>
              <a:gd name="T43" fmla="*/ 6678 h 12800"/>
              <a:gd name="T44" fmla="*/ 2800 w 11200"/>
              <a:gd name="T45" fmla="*/ 6678 h 12800"/>
              <a:gd name="T46" fmla="*/ 2800 w 11200"/>
              <a:gd name="T47" fmla="*/ 6122 h 12800"/>
              <a:gd name="T48" fmla="*/ 1680 w 11200"/>
              <a:gd name="T49" fmla="*/ 6122 h 12800"/>
              <a:gd name="T50" fmla="*/ 1680 w 11200"/>
              <a:gd name="T51" fmla="*/ 10574 h 12800"/>
              <a:gd name="T52" fmla="*/ 1680 w 11200"/>
              <a:gd name="T53" fmla="*/ 11130 h 12800"/>
              <a:gd name="T54" fmla="*/ 2800 w 11200"/>
              <a:gd name="T55" fmla="*/ 11130 h 12800"/>
              <a:gd name="T56" fmla="*/ 2800 w 11200"/>
              <a:gd name="T57" fmla="*/ 10574 h 12800"/>
              <a:gd name="T58" fmla="*/ 1680 w 11200"/>
              <a:gd name="T5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00" h="12800">
                <a:moveTo>
                  <a:pt x="0" y="4452"/>
                </a:moveTo>
                <a:lnTo>
                  <a:pt x="11200" y="4452"/>
                </a:lnTo>
                <a:lnTo>
                  <a:pt x="11200" y="8348"/>
                </a:lnTo>
                <a:lnTo>
                  <a:pt x="0" y="8348"/>
                </a:lnTo>
                <a:lnTo>
                  <a:pt x="0" y="4452"/>
                </a:lnTo>
                <a:close/>
                <a:moveTo>
                  <a:pt x="0" y="0"/>
                </a:moveTo>
                <a:lnTo>
                  <a:pt x="11200" y="0"/>
                </a:lnTo>
                <a:lnTo>
                  <a:pt x="11200" y="3896"/>
                </a:lnTo>
                <a:lnTo>
                  <a:pt x="0" y="3896"/>
                </a:lnTo>
                <a:lnTo>
                  <a:pt x="0" y="0"/>
                </a:lnTo>
                <a:close/>
                <a:moveTo>
                  <a:pt x="0" y="8904"/>
                </a:moveTo>
                <a:lnTo>
                  <a:pt x="11200" y="8904"/>
                </a:lnTo>
                <a:lnTo>
                  <a:pt x="11200" y="12800"/>
                </a:lnTo>
                <a:lnTo>
                  <a:pt x="0" y="12800"/>
                </a:lnTo>
                <a:lnTo>
                  <a:pt x="0" y="8904"/>
                </a:lnTo>
                <a:close/>
                <a:moveTo>
                  <a:pt x="1680" y="1670"/>
                </a:moveTo>
                <a:lnTo>
                  <a:pt x="1680" y="2226"/>
                </a:lnTo>
                <a:lnTo>
                  <a:pt x="2800" y="2226"/>
                </a:lnTo>
                <a:lnTo>
                  <a:pt x="2800" y="1670"/>
                </a:lnTo>
                <a:lnTo>
                  <a:pt x="1680" y="1670"/>
                </a:lnTo>
                <a:close/>
                <a:moveTo>
                  <a:pt x="1680" y="6122"/>
                </a:moveTo>
                <a:lnTo>
                  <a:pt x="1680" y="6678"/>
                </a:lnTo>
                <a:lnTo>
                  <a:pt x="2800" y="6678"/>
                </a:lnTo>
                <a:lnTo>
                  <a:pt x="2800" y="6122"/>
                </a:lnTo>
                <a:lnTo>
                  <a:pt x="1680" y="6122"/>
                </a:lnTo>
                <a:close/>
                <a:moveTo>
                  <a:pt x="1680" y="10574"/>
                </a:moveTo>
                <a:lnTo>
                  <a:pt x="1680" y="11130"/>
                </a:lnTo>
                <a:lnTo>
                  <a:pt x="2800" y="11130"/>
                </a:lnTo>
                <a:lnTo>
                  <a:pt x="2800" y="10574"/>
                </a:lnTo>
                <a:lnTo>
                  <a:pt x="1680" y="105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9" name="右箭头 108"/>
          <p:cNvSpPr/>
          <p:nvPr/>
        </p:nvSpPr>
        <p:spPr bwMode="auto">
          <a:xfrm>
            <a:off x="1609781" y="3091328"/>
            <a:ext cx="360040" cy="22567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0" name="右箭头 109"/>
          <p:cNvSpPr/>
          <p:nvPr/>
        </p:nvSpPr>
        <p:spPr bwMode="auto">
          <a:xfrm>
            <a:off x="3553946" y="3091328"/>
            <a:ext cx="360040" cy="22567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1" name="文本框 110"/>
          <p:cNvSpPr txBox="1"/>
          <p:nvPr/>
        </p:nvSpPr>
        <p:spPr>
          <a:xfrm>
            <a:off x="639119" y="3580308"/>
            <a:ext cx="936104" cy="276999"/>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异构数据</a:t>
            </a:r>
          </a:p>
        </p:txBody>
      </p:sp>
      <p:sp>
        <p:nvSpPr>
          <p:cNvPr id="112" name="文本框 111"/>
          <p:cNvSpPr txBox="1"/>
          <p:nvPr/>
        </p:nvSpPr>
        <p:spPr>
          <a:xfrm>
            <a:off x="2289980" y="3577449"/>
            <a:ext cx="936104" cy="276999"/>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有序模型</a:t>
            </a:r>
          </a:p>
        </p:txBody>
      </p:sp>
      <p:sp>
        <p:nvSpPr>
          <p:cNvPr id="113" name="文本框 112"/>
          <p:cNvSpPr txBox="1"/>
          <p:nvPr/>
        </p:nvSpPr>
        <p:spPr>
          <a:xfrm>
            <a:off x="4184577" y="3577449"/>
            <a:ext cx="936104" cy="276999"/>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有序特征</a:t>
            </a:r>
          </a:p>
        </p:txBody>
      </p:sp>
      <p:sp>
        <p:nvSpPr>
          <p:cNvPr id="114" name="圆角矩形 113"/>
          <p:cNvSpPr/>
          <p:nvPr/>
        </p:nvSpPr>
        <p:spPr bwMode="auto">
          <a:xfrm>
            <a:off x="539552" y="4437112"/>
            <a:ext cx="4968552" cy="164172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5" name="文本框 114"/>
          <p:cNvSpPr txBox="1"/>
          <p:nvPr/>
        </p:nvSpPr>
        <p:spPr>
          <a:xfrm>
            <a:off x="389421" y="4486725"/>
            <a:ext cx="1800200" cy="461665"/>
          </a:xfrm>
          <a:prstGeom prst="rect">
            <a:avLst/>
          </a:prstGeom>
          <a:noFill/>
        </p:spPr>
        <p:txBody>
          <a:bodyPr wrap="square" rtlCol="0">
            <a:spAutoFit/>
          </a:bodyPr>
          <a:lstStyle/>
          <a:p>
            <a:pPr algn="ctr"/>
            <a:r>
              <a:rPr lang="zh-CN" altLang="en-US" dirty="0">
                <a:ea typeface="楷体" panose="02010609060101010101" pitchFamily="49" charset="-122"/>
                <a:cs typeface="Times New Roman" panose="02020603050405020304" pitchFamily="18" charset="0"/>
              </a:rPr>
              <a:t>客户端</a:t>
            </a:r>
            <a:r>
              <a:rPr lang="en-US" altLang="zh-CN" dirty="0">
                <a:ea typeface="楷体" panose="02010609060101010101" pitchFamily="49" charset="-122"/>
                <a:cs typeface="Times New Roman" panose="02020603050405020304" pitchFamily="18" charset="0"/>
              </a:rPr>
              <a:t>B</a:t>
            </a:r>
            <a:endParaRPr lang="zh-CN" altLang="en-US" dirty="0">
              <a:ea typeface="楷体" panose="02010609060101010101" pitchFamily="49" charset="-122"/>
              <a:cs typeface="Times New Roman" panose="02020603050405020304" pitchFamily="18" charset="0"/>
            </a:endParaRPr>
          </a:p>
        </p:txBody>
      </p:sp>
      <p:grpSp>
        <p:nvGrpSpPr>
          <p:cNvPr id="116" name="组合 115"/>
          <p:cNvGrpSpPr/>
          <p:nvPr/>
        </p:nvGrpSpPr>
        <p:grpSpPr>
          <a:xfrm>
            <a:off x="4104664" y="5067263"/>
            <a:ext cx="1152128" cy="423181"/>
            <a:chOff x="1259632" y="4149080"/>
            <a:chExt cx="1368152" cy="558894"/>
          </a:xfrm>
        </p:grpSpPr>
        <p:sp>
          <p:nvSpPr>
            <p:cNvPr id="117" name="矩形 116"/>
            <p:cNvSpPr/>
            <p:nvPr/>
          </p:nvSpPr>
          <p:spPr bwMode="auto">
            <a:xfrm>
              <a:off x="1259632" y="4149080"/>
              <a:ext cx="1152128" cy="2880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8" name="矩形 117"/>
            <p:cNvSpPr/>
            <p:nvPr/>
          </p:nvSpPr>
          <p:spPr bwMode="auto">
            <a:xfrm>
              <a:off x="1331640" y="4265909"/>
              <a:ext cx="1152128" cy="28803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9" name="矩形 118"/>
            <p:cNvSpPr/>
            <p:nvPr/>
          </p:nvSpPr>
          <p:spPr bwMode="auto">
            <a:xfrm>
              <a:off x="1475656" y="4419942"/>
              <a:ext cx="1152128" cy="288032"/>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120" name="组合 119"/>
          <p:cNvGrpSpPr/>
          <p:nvPr/>
        </p:nvGrpSpPr>
        <p:grpSpPr>
          <a:xfrm>
            <a:off x="2195736" y="5003145"/>
            <a:ext cx="1148963" cy="567197"/>
            <a:chOff x="899592" y="4869160"/>
            <a:chExt cx="1148963" cy="567197"/>
          </a:xfrm>
        </p:grpSpPr>
        <p:sp>
          <p:nvSpPr>
            <p:cNvPr id="121" name="椭圆 120"/>
            <p:cNvSpPr/>
            <p:nvPr/>
          </p:nvSpPr>
          <p:spPr bwMode="auto">
            <a:xfrm>
              <a:off x="899592" y="4869160"/>
              <a:ext cx="216024" cy="216024"/>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2" name="椭圆 121"/>
            <p:cNvSpPr/>
            <p:nvPr/>
          </p:nvSpPr>
          <p:spPr bwMode="auto">
            <a:xfrm>
              <a:off x="1210572" y="4869160"/>
              <a:ext cx="216024" cy="216024"/>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3" name="椭圆 122"/>
            <p:cNvSpPr/>
            <p:nvPr/>
          </p:nvSpPr>
          <p:spPr bwMode="auto">
            <a:xfrm>
              <a:off x="1521551" y="4869160"/>
              <a:ext cx="216024" cy="216024"/>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4" name="椭圆 123"/>
            <p:cNvSpPr/>
            <p:nvPr/>
          </p:nvSpPr>
          <p:spPr bwMode="auto">
            <a:xfrm>
              <a:off x="1832531" y="4869160"/>
              <a:ext cx="216024" cy="216024"/>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5" name="椭圆 124"/>
            <p:cNvSpPr/>
            <p:nvPr/>
          </p:nvSpPr>
          <p:spPr bwMode="auto">
            <a:xfrm>
              <a:off x="1205984" y="5220333"/>
              <a:ext cx="216024" cy="216024"/>
            </a:xfrm>
            <a:prstGeom prst="ellipse">
              <a:avLst/>
            </a:prstGeom>
            <a:ln>
              <a:solidFill>
                <a:srgbClr val="007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6" name="椭圆 125"/>
            <p:cNvSpPr/>
            <p:nvPr/>
          </p:nvSpPr>
          <p:spPr bwMode="auto">
            <a:xfrm>
              <a:off x="1521551" y="5212030"/>
              <a:ext cx="216024" cy="216024"/>
            </a:xfrm>
            <a:prstGeom prst="ellipse">
              <a:avLst/>
            </a:prstGeom>
            <a:ln>
              <a:solidFill>
                <a:srgbClr val="7030A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27" name="直接连接符 126"/>
            <p:cNvCxnSpPr>
              <a:stCxn id="121" idx="4"/>
              <a:endCxn id="125" idx="0"/>
            </p:cNvCxnSpPr>
            <p:nvPr/>
          </p:nvCxnSpPr>
          <p:spPr bwMode="auto">
            <a:xfrm>
              <a:off x="1007604" y="5085184"/>
              <a:ext cx="306392"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28" name="直接连接符 127"/>
            <p:cNvCxnSpPr>
              <a:stCxn id="122" idx="4"/>
              <a:endCxn id="125" idx="0"/>
            </p:cNvCxnSpPr>
            <p:nvPr/>
          </p:nvCxnSpPr>
          <p:spPr bwMode="auto">
            <a:xfrm flipH="1">
              <a:off x="1313996" y="5085184"/>
              <a:ext cx="4588"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29" name="直接连接符 128"/>
            <p:cNvCxnSpPr>
              <a:stCxn id="123" idx="4"/>
              <a:endCxn id="125" idx="0"/>
            </p:cNvCxnSpPr>
            <p:nvPr/>
          </p:nvCxnSpPr>
          <p:spPr bwMode="auto">
            <a:xfrm flipH="1">
              <a:off x="1313996" y="5085184"/>
              <a:ext cx="315567"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30" name="直接连接符 129"/>
            <p:cNvCxnSpPr>
              <a:stCxn id="124" idx="4"/>
              <a:endCxn id="125" idx="0"/>
            </p:cNvCxnSpPr>
            <p:nvPr/>
          </p:nvCxnSpPr>
          <p:spPr bwMode="auto">
            <a:xfrm flipH="1">
              <a:off x="1313996" y="5085184"/>
              <a:ext cx="626547"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31" name="直接连接符 130"/>
            <p:cNvCxnSpPr>
              <a:stCxn id="121" idx="4"/>
              <a:endCxn id="126" idx="0"/>
            </p:cNvCxnSpPr>
            <p:nvPr/>
          </p:nvCxnSpPr>
          <p:spPr bwMode="auto">
            <a:xfrm>
              <a:off x="1007604" y="5085184"/>
              <a:ext cx="621959"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32" name="直接连接符 131"/>
            <p:cNvCxnSpPr>
              <a:stCxn id="122" idx="4"/>
              <a:endCxn id="126" idx="0"/>
            </p:cNvCxnSpPr>
            <p:nvPr/>
          </p:nvCxnSpPr>
          <p:spPr bwMode="auto">
            <a:xfrm>
              <a:off x="1318584" y="5085184"/>
              <a:ext cx="310979"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33" name="直接连接符 132"/>
            <p:cNvCxnSpPr>
              <a:stCxn id="123" idx="4"/>
              <a:endCxn id="126" idx="0"/>
            </p:cNvCxnSpPr>
            <p:nvPr/>
          </p:nvCxnSpPr>
          <p:spPr bwMode="auto">
            <a:xfrm>
              <a:off x="1629563" y="5085184"/>
              <a:ext cx="0"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34" name="直接连接符 133"/>
            <p:cNvCxnSpPr>
              <a:stCxn id="124" idx="4"/>
              <a:endCxn id="126" idx="0"/>
            </p:cNvCxnSpPr>
            <p:nvPr/>
          </p:nvCxnSpPr>
          <p:spPr bwMode="auto">
            <a:xfrm flipH="1">
              <a:off x="1629563" y="5085184"/>
              <a:ext cx="310980" cy="126846"/>
            </a:xfrm>
            <a:prstGeom prst="line">
              <a:avLst/>
            </a:prstGeom>
            <a:solidFill>
              <a:schemeClr val="accent1"/>
            </a:solidFill>
            <a:ln w="12700" cap="flat" cmpd="sng" algn="ctr">
              <a:solidFill>
                <a:schemeClr val="tx1"/>
              </a:solidFill>
              <a:prstDash val="solid"/>
              <a:round/>
              <a:headEnd type="none" w="med" len="med"/>
              <a:tailEnd type="none" w="med" len="med"/>
            </a:ln>
          </p:spPr>
        </p:cxnSp>
      </p:grpSp>
      <p:sp>
        <p:nvSpPr>
          <p:cNvPr id="135" name="右箭头 134"/>
          <p:cNvSpPr/>
          <p:nvPr/>
        </p:nvSpPr>
        <p:spPr bwMode="auto">
          <a:xfrm>
            <a:off x="1619672" y="5200650"/>
            <a:ext cx="360040" cy="22567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6" name="右箭头 135"/>
          <p:cNvSpPr/>
          <p:nvPr/>
        </p:nvSpPr>
        <p:spPr bwMode="auto">
          <a:xfrm>
            <a:off x="3563837" y="5200650"/>
            <a:ext cx="360040" cy="22567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7" name="文本框 136"/>
          <p:cNvSpPr txBox="1"/>
          <p:nvPr/>
        </p:nvSpPr>
        <p:spPr>
          <a:xfrm>
            <a:off x="649010" y="5689630"/>
            <a:ext cx="936104" cy="276999"/>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异构数据</a:t>
            </a:r>
          </a:p>
        </p:txBody>
      </p:sp>
      <p:sp>
        <p:nvSpPr>
          <p:cNvPr id="138" name="文本框 137"/>
          <p:cNvSpPr txBox="1"/>
          <p:nvPr/>
        </p:nvSpPr>
        <p:spPr>
          <a:xfrm>
            <a:off x="2299871" y="5686771"/>
            <a:ext cx="936104" cy="276999"/>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有序模型</a:t>
            </a:r>
          </a:p>
        </p:txBody>
      </p:sp>
      <p:sp>
        <p:nvSpPr>
          <p:cNvPr id="139" name="文本框 138"/>
          <p:cNvSpPr txBox="1"/>
          <p:nvPr/>
        </p:nvSpPr>
        <p:spPr>
          <a:xfrm>
            <a:off x="4194468" y="5686771"/>
            <a:ext cx="936104" cy="276999"/>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有序特征</a:t>
            </a:r>
          </a:p>
        </p:txBody>
      </p:sp>
      <p:sp>
        <p:nvSpPr>
          <p:cNvPr id="140" name="iconfont-1188-763156"/>
          <p:cNvSpPr/>
          <p:nvPr/>
        </p:nvSpPr>
        <p:spPr>
          <a:xfrm>
            <a:off x="802216" y="5013597"/>
            <a:ext cx="541506" cy="560702"/>
          </a:xfrm>
          <a:custGeom>
            <a:avLst/>
            <a:gdLst>
              <a:gd name="T0" fmla="*/ 10880 w 12800"/>
              <a:gd name="T1" fmla="*/ 720 h 12800"/>
              <a:gd name="T2" fmla="*/ 6400 w 12800"/>
              <a:gd name="T3" fmla="*/ 0 h 12800"/>
              <a:gd name="T4" fmla="*/ 1920 w 12800"/>
              <a:gd name="T5" fmla="*/ 720 h 12800"/>
              <a:gd name="T6" fmla="*/ 0 w 12800"/>
              <a:gd name="T7" fmla="*/ 2640 h 12800"/>
              <a:gd name="T8" fmla="*/ 0 w 12800"/>
              <a:gd name="T9" fmla="*/ 10080 h 12800"/>
              <a:gd name="T10" fmla="*/ 1920 w 12800"/>
              <a:gd name="T11" fmla="*/ 12000 h 12800"/>
              <a:gd name="T12" fmla="*/ 6400 w 12800"/>
              <a:gd name="T13" fmla="*/ 12800 h 12800"/>
              <a:gd name="T14" fmla="*/ 10880 w 12800"/>
              <a:gd name="T15" fmla="*/ 12080 h 12800"/>
              <a:gd name="T16" fmla="*/ 12800 w 12800"/>
              <a:gd name="T17" fmla="*/ 10160 h 12800"/>
              <a:gd name="T18" fmla="*/ 12800 w 12800"/>
              <a:gd name="T19" fmla="*/ 2640 h 12800"/>
              <a:gd name="T20" fmla="*/ 10880 w 12800"/>
              <a:gd name="T21" fmla="*/ 720 h 12800"/>
              <a:gd name="T22" fmla="*/ 10160 w 12800"/>
              <a:gd name="T23" fmla="*/ 4000 h 12800"/>
              <a:gd name="T24" fmla="*/ 6400 w 12800"/>
              <a:gd name="T25" fmla="*/ 4560 h 12800"/>
              <a:gd name="T26" fmla="*/ 2640 w 12800"/>
              <a:gd name="T27" fmla="*/ 4000 h 12800"/>
              <a:gd name="T28" fmla="*/ 880 w 12800"/>
              <a:gd name="T29" fmla="*/ 2640 h 12800"/>
              <a:gd name="T30" fmla="*/ 2640 w 12800"/>
              <a:gd name="T31" fmla="*/ 1280 h 12800"/>
              <a:gd name="T32" fmla="*/ 6400 w 12800"/>
              <a:gd name="T33" fmla="*/ 800 h 12800"/>
              <a:gd name="T34" fmla="*/ 10160 w 12800"/>
              <a:gd name="T35" fmla="*/ 1360 h 12800"/>
              <a:gd name="T36" fmla="*/ 11920 w 12800"/>
              <a:gd name="T37" fmla="*/ 2720 h 12800"/>
              <a:gd name="T38" fmla="*/ 10160 w 12800"/>
              <a:gd name="T39" fmla="*/ 4000 h 12800"/>
              <a:gd name="T40" fmla="*/ 10240 w 12800"/>
              <a:gd name="T41" fmla="*/ 6320 h 12800"/>
              <a:gd name="T42" fmla="*/ 6400 w 12800"/>
              <a:gd name="T43" fmla="*/ 6880 h 12800"/>
              <a:gd name="T44" fmla="*/ 2560 w 12800"/>
              <a:gd name="T45" fmla="*/ 6320 h 12800"/>
              <a:gd name="T46" fmla="*/ 800 w 12800"/>
              <a:gd name="T47" fmla="*/ 4960 h 12800"/>
              <a:gd name="T48" fmla="*/ 800 w 12800"/>
              <a:gd name="T49" fmla="*/ 4080 h 12800"/>
              <a:gd name="T50" fmla="*/ 3040 w 12800"/>
              <a:gd name="T51" fmla="*/ 4960 h 12800"/>
              <a:gd name="T52" fmla="*/ 6400 w 12800"/>
              <a:gd name="T53" fmla="*/ 5360 h 12800"/>
              <a:gd name="T54" fmla="*/ 9760 w 12800"/>
              <a:gd name="T55" fmla="*/ 4960 h 12800"/>
              <a:gd name="T56" fmla="*/ 12000 w 12800"/>
              <a:gd name="T57" fmla="*/ 4080 h 12800"/>
              <a:gd name="T58" fmla="*/ 12000 w 12800"/>
              <a:gd name="T59" fmla="*/ 5040 h 12800"/>
              <a:gd name="T60" fmla="*/ 10240 w 12800"/>
              <a:gd name="T61" fmla="*/ 6320 h 12800"/>
              <a:gd name="T62" fmla="*/ 10240 w 12800"/>
              <a:gd name="T63" fmla="*/ 8880 h 12800"/>
              <a:gd name="T64" fmla="*/ 6400 w 12800"/>
              <a:gd name="T65" fmla="*/ 9440 h 12800"/>
              <a:gd name="T66" fmla="*/ 2560 w 12800"/>
              <a:gd name="T67" fmla="*/ 8880 h 12800"/>
              <a:gd name="T68" fmla="*/ 800 w 12800"/>
              <a:gd name="T69" fmla="*/ 7520 h 12800"/>
              <a:gd name="T70" fmla="*/ 800 w 12800"/>
              <a:gd name="T71" fmla="*/ 6320 h 12800"/>
              <a:gd name="T72" fmla="*/ 3040 w 12800"/>
              <a:gd name="T73" fmla="*/ 7280 h 12800"/>
              <a:gd name="T74" fmla="*/ 6400 w 12800"/>
              <a:gd name="T75" fmla="*/ 7680 h 12800"/>
              <a:gd name="T76" fmla="*/ 9760 w 12800"/>
              <a:gd name="T77" fmla="*/ 7280 h 12800"/>
              <a:gd name="T78" fmla="*/ 12000 w 12800"/>
              <a:gd name="T79" fmla="*/ 6320 h 12800"/>
              <a:gd name="T80" fmla="*/ 12000 w 12800"/>
              <a:gd name="T81" fmla="*/ 7520 h 12800"/>
              <a:gd name="T82" fmla="*/ 10240 w 12800"/>
              <a:gd name="T83" fmla="*/ 8880 h 12800"/>
              <a:gd name="T84" fmla="*/ 6400 w 12800"/>
              <a:gd name="T85" fmla="*/ 12000 h 12800"/>
              <a:gd name="T86" fmla="*/ 2560 w 12800"/>
              <a:gd name="T87" fmla="*/ 11440 h 12800"/>
              <a:gd name="T88" fmla="*/ 800 w 12800"/>
              <a:gd name="T89" fmla="*/ 10160 h 12800"/>
              <a:gd name="T90" fmla="*/ 800 w 12800"/>
              <a:gd name="T91" fmla="*/ 8960 h 12800"/>
              <a:gd name="T92" fmla="*/ 3040 w 12800"/>
              <a:gd name="T93" fmla="*/ 9920 h 12800"/>
              <a:gd name="T94" fmla="*/ 6320 w 12800"/>
              <a:gd name="T95" fmla="*/ 10320 h 12800"/>
              <a:gd name="T96" fmla="*/ 9680 w 12800"/>
              <a:gd name="T97" fmla="*/ 9920 h 12800"/>
              <a:gd name="T98" fmla="*/ 12000 w 12800"/>
              <a:gd name="T99" fmla="*/ 8960 h 12800"/>
              <a:gd name="T100" fmla="*/ 12000 w 12800"/>
              <a:gd name="T101" fmla="*/ 10160 h 12800"/>
              <a:gd name="T102" fmla="*/ 10240 w 12800"/>
              <a:gd name="T103" fmla="*/ 11520 h 12800"/>
              <a:gd name="T104" fmla="*/ 6400 w 12800"/>
              <a:gd name="T105" fmla="*/ 12000 h 12800"/>
              <a:gd name="T106" fmla="*/ 6400 w 12800"/>
              <a:gd name="T107" fmla="*/ 120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00" h="12800">
                <a:moveTo>
                  <a:pt x="10880" y="720"/>
                </a:moveTo>
                <a:cubicBezTo>
                  <a:pt x="9760" y="240"/>
                  <a:pt x="8160" y="0"/>
                  <a:pt x="6400" y="0"/>
                </a:cubicBezTo>
                <a:cubicBezTo>
                  <a:pt x="4640" y="0"/>
                  <a:pt x="3040" y="240"/>
                  <a:pt x="1920" y="720"/>
                </a:cubicBezTo>
                <a:cubicBezTo>
                  <a:pt x="640" y="1280"/>
                  <a:pt x="0" y="1920"/>
                  <a:pt x="0" y="2640"/>
                </a:cubicBezTo>
                <a:lnTo>
                  <a:pt x="0" y="10080"/>
                </a:lnTo>
                <a:cubicBezTo>
                  <a:pt x="0" y="10800"/>
                  <a:pt x="640" y="11520"/>
                  <a:pt x="1920" y="12000"/>
                </a:cubicBezTo>
                <a:cubicBezTo>
                  <a:pt x="3040" y="12560"/>
                  <a:pt x="4640" y="12800"/>
                  <a:pt x="6400" y="12800"/>
                </a:cubicBezTo>
                <a:cubicBezTo>
                  <a:pt x="8160" y="12800"/>
                  <a:pt x="9760" y="12560"/>
                  <a:pt x="10880" y="12080"/>
                </a:cubicBezTo>
                <a:cubicBezTo>
                  <a:pt x="12080" y="11600"/>
                  <a:pt x="12800" y="10880"/>
                  <a:pt x="12800" y="10160"/>
                </a:cubicBezTo>
                <a:lnTo>
                  <a:pt x="12800" y="2640"/>
                </a:lnTo>
                <a:cubicBezTo>
                  <a:pt x="12800" y="1920"/>
                  <a:pt x="12160" y="1280"/>
                  <a:pt x="10880" y="720"/>
                </a:cubicBezTo>
                <a:close/>
                <a:moveTo>
                  <a:pt x="10160" y="4000"/>
                </a:moveTo>
                <a:cubicBezTo>
                  <a:pt x="9120" y="4400"/>
                  <a:pt x="7680" y="4560"/>
                  <a:pt x="6400" y="4560"/>
                </a:cubicBezTo>
                <a:cubicBezTo>
                  <a:pt x="5040" y="4560"/>
                  <a:pt x="3680" y="4400"/>
                  <a:pt x="2640" y="4000"/>
                </a:cubicBezTo>
                <a:cubicBezTo>
                  <a:pt x="1440" y="3680"/>
                  <a:pt x="880" y="3200"/>
                  <a:pt x="880" y="2640"/>
                </a:cubicBezTo>
                <a:cubicBezTo>
                  <a:pt x="880" y="2160"/>
                  <a:pt x="1520" y="1680"/>
                  <a:pt x="2640" y="1280"/>
                </a:cubicBezTo>
                <a:cubicBezTo>
                  <a:pt x="3680" y="960"/>
                  <a:pt x="5040" y="800"/>
                  <a:pt x="6400" y="800"/>
                </a:cubicBezTo>
                <a:cubicBezTo>
                  <a:pt x="7680" y="800"/>
                  <a:pt x="9120" y="1040"/>
                  <a:pt x="10160" y="1360"/>
                </a:cubicBezTo>
                <a:cubicBezTo>
                  <a:pt x="11280" y="1760"/>
                  <a:pt x="11920" y="2240"/>
                  <a:pt x="11920" y="2720"/>
                </a:cubicBezTo>
                <a:cubicBezTo>
                  <a:pt x="11920" y="3200"/>
                  <a:pt x="11360" y="3680"/>
                  <a:pt x="10160" y="4000"/>
                </a:cubicBezTo>
                <a:close/>
                <a:moveTo>
                  <a:pt x="10240" y="6320"/>
                </a:moveTo>
                <a:cubicBezTo>
                  <a:pt x="9200" y="6640"/>
                  <a:pt x="7760" y="6880"/>
                  <a:pt x="6400" y="6880"/>
                </a:cubicBezTo>
                <a:cubicBezTo>
                  <a:pt x="5040" y="6880"/>
                  <a:pt x="3680" y="6640"/>
                  <a:pt x="2560" y="6320"/>
                </a:cubicBezTo>
                <a:cubicBezTo>
                  <a:pt x="1440" y="5920"/>
                  <a:pt x="800" y="5440"/>
                  <a:pt x="800" y="4960"/>
                </a:cubicBezTo>
                <a:lnTo>
                  <a:pt x="800" y="4080"/>
                </a:lnTo>
                <a:cubicBezTo>
                  <a:pt x="1600" y="4400"/>
                  <a:pt x="2160" y="4800"/>
                  <a:pt x="3040" y="4960"/>
                </a:cubicBezTo>
                <a:cubicBezTo>
                  <a:pt x="4080" y="5200"/>
                  <a:pt x="5200" y="5360"/>
                  <a:pt x="6400" y="5360"/>
                </a:cubicBezTo>
                <a:cubicBezTo>
                  <a:pt x="7600" y="5360"/>
                  <a:pt x="8720" y="5200"/>
                  <a:pt x="9760" y="4960"/>
                </a:cubicBezTo>
                <a:cubicBezTo>
                  <a:pt x="10640" y="4800"/>
                  <a:pt x="11200" y="4400"/>
                  <a:pt x="12000" y="4080"/>
                </a:cubicBezTo>
                <a:lnTo>
                  <a:pt x="12000" y="5040"/>
                </a:lnTo>
                <a:cubicBezTo>
                  <a:pt x="12000" y="5440"/>
                  <a:pt x="11360" y="5920"/>
                  <a:pt x="10240" y="6320"/>
                </a:cubicBezTo>
                <a:close/>
                <a:moveTo>
                  <a:pt x="10240" y="8880"/>
                </a:moveTo>
                <a:cubicBezTo>
                  <a:pt x="9200" y="9200"/>
                  <a:pt x="7760" y="9440"/>
                  <a:pt x="6400" y="9440"/>
                </a:cubicBezTo>
                <a:cubicBezTo>
                  <a:pt x="5040" y="9440"/>
                  <a:pt x="3680" y="9200"/>
                  <a:pt x="2560" y="8880"/>
                </a:cubicBezTo>
                <a:cubicBezTo>
                  <a:pt x="1440" y="8560"/>
                  <a:pt x="800" y="8080"/>
                  <a:pt x="800" y="7520"/>
                </a:cubicBezTo>
                <a:lnTo>
                  <a:pt x="800" y="6320"/>
                </a:lnTo>
                <a:cubicBezTo>
                  <a:pt x="1600" y="6720"/>
                  <a:pt x="2160" y="7040"/>
                  <a:pt x="3040" y="7280"/>
                </a:cubicBezTo>
                <a:cubicBezTo>
                  <a:pt x="4080" y="7520"/>
                  <a:pt x="5200" y="7680"/>
                  <a:pt x="6400" y="7680"/>
                </a:cubicBezTo>
                <a:cubicBezTo>
                  <a:pt x="7600" y="7680"/>
                  <a:pt x="8720" y="7520"/>
                  <a:pt x="9760" y="7280"/>
                </a:cubicBezTo>
                <a:cubicBezTo>
                  <a:pt x="10640" y="7040"/>
                  <a:pt x="11200" y="6720"/>
                  <a:pt x="12000" y="6320"/>
                </a:cubicBezTo>
                <a:lnTo>
                  <a:pt x="12000" y="7520"/>
                </a:lnTo>
                <a:cubicBezTo>
                  <a:pt x="12000" y="8080"/>
                  <a:pt x="11360" y="8560"/>
                  <a:pt x="10240" y="8880"/>
                </a:cubicBezTo>
                <a:close/>
                <a:moveTo>
                  <a:pt x="6400" y="12000"/>
                </a:moveTo>
                <a:cubicBezTo>
                  <a:pt x="5040" y="12000"/>
                  <a:pt x="3680" y="11760"/>
                  <a:pt x="2560" y="11440"/>
                </a:cubicBezTo>
                <a:cubicBezTo>
                  <a:pt x="1440" y="11120"/>
                  <a:pt x="800" y="10640"/>
                  <a:pt x="800" y="10160"/>
                </a:cubicBezTo>
                <a:lnTo>
                  <a:pt x="800" y="8960"/>
                </a:lnTo>
                <a:cubicBezTo>
                  <a:pt x="1600" y="9360"/>
                  <a:pt x="2160" y="9680"/>
                  <a:pt x="3040" y="9920"/>
                </a:cubicBezTo>
                <a:cubicBezTo>
                  <a:pt x="4000" y="10160"/>
                  <a:pt x="5200" y="10320"/>
                  <a:pt x="6320" y="10320"/>
                </a:cubicBezTo>
                <a:cubicBezTo>
                  <a:pt x="7520" y="10320"/>
                  <a:pt x="8640" y="10160"/>
                  <a:pt x="9680" y="9920"/>
                </a:cubicBezTo>
                <a:cubicBezTo>
                  <a:pt x="10640" y="9680"/>
                  <a:pt x="11200" y="9360"/>
                  <a:pt x="12000" y="8960"/>
                </a:cubicBezTo>
                <a:lnTo>
                  <a:pt x="12000" y="10160"/>
                </a:lnTo>
                <a:cubicBezTo>
                  <a:pt x="12000" y="10640"/>
                  <a:pt x="11360" y="11120"/>
                  <a:pt x="10240" y="11520"/>
                </a:cubicBezTo>
                <a:cubicBezTo>
                  <a:pt x="9200" y="11840"/>
                  <a:pt x="7680" y="12000"/>
                  <a:pt x="6400" y="12000"/>
                </a:cubicBezTo>
                <a:close/>
                <a:moveTo>
                  <a:pt x="6400" y="12000"/>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1" name="文本框 140"/>
          <p:cNvSpPr txBox="1"/>
          <p:nvPr/>
        </p:nvSpPr>
        <p:spPr>
          <a:xfrm>
            <a:off x="6042025" y="2706387"/>
            <a:ext cx="2381567" cy="1077218"/>
          </a:xfrm>
          <a:prstGeom prst="rect">
            <a:avLst/>
          </a:prstGeom>
          <a:noFill/>
        </p:spPr>
        <p:txBody>
          <a:bodyPr wrap="square" rtlCol="0">
            <a:spAutoFit/>
          </a:bodyPr>
          <a:lstStyle/>
          <a:p>
            <a:pPr algn="ctr"/>
            <a:r>
              <a:rPr lang="zh-CN" altLang="en-US" sz="3200" b="1" dirty="0">
                <a:solidFill>
                  <a:srgbClr val="FF0000"/>
                </a:solidFill>
                <a:ea typeface="楷体" panose="02010609060101010101" pitchFamily="49" charset="-122"/>
                <a:cs typeface="Times New Roman" panose="02020603050405020304" pitchFamily="18" charset="0"/>
              </a:rPr>
              <a:t>有序模型更容易聚合</a:t>
            </a:r>
            <a:endParaRPr lang="en-US" altLang="zh-CN" sz="3200" b="1" dirty="0">
              <a:solidFill>
                <a:srgbClr val="FF0000"/>
              </a:solidFill>
              <a:ea typeface="楷体" panose="02010609060101010101" pitchFamily="49" charset="-122"/>
              <a:cs typeface="Times New Roman" panose="02020603050405020304" pitchFamily="18" charset="0"/>
            </a:endParaRPr>
          </a:p>
        </p:txBody>
      </p:sp>
      <p:sp>
        <p:nvSpPr>
          <p:cNvPr id="142" name="文本框 141"/>
          <p:cNvSpPr txBox="1"/>
          <p:nvPr/>
        </p:nvSpPr>
        <p:spPr>
          <a:xfrm>
            <a:off x="158591" y="1326714"/>
            <a:ext cx="8461636" cy="800219"/>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有序模型或者有序特征学习</a:t>
            </a:r>
            <a:endParaRPr lang="en-US" altLang="zh-CN" dirty="0">
              <a:ea typeface="楷体" panose="02010609060101010101" pitchFamily="49" charset="-122"/>
              <a:cs typeface="Times New Roman" panose="02020603050405020304" pitchFamily="18" charset="0"/>
            </a:endParaRPr>
          </a:p>
          <a:p>
            <a:pPr lvl="1"/>
            <a:r>
              <a:rPr lang="en-US" altLang="zh-CN" sz="2200" dirty="0">
                <a:ea typeface="楷体" panose="02010609060101010101" pitchFamily="49" charset="-122"/>
                <a:cs typeface="Times New Roman" panose="02020603050405020304" pitchFamily="18" charset="0"/>
              </a:rPr>
              <a:t>--</a:t>
            </a:r>
            <a:r>
              <a:rPr lang="zh-CN" altLang="en-US" sz="2200" dirty="0">
                <a:ea typeface="楷体" panose="02010609060101010101" pitchFamily="49" charset="-122"/>
                <a:cs typeface="Times New Roman" panose="02020603050405020304" pitchFamily="18" charset="0"/>
              </a:rPr>
              <a:t>在客户端就对神经元施加约束，强制不同客户端神经元有序</a:t>
            </a:r>
            <a:endParaRPr lang="en-US" altLang="zh-CN" sz="2200" dirty="0">
              <a:ea typeface="楷体" panose="02010609060101010101" pitchFamily="49" charset="-122"/>
              <a:cs typeface="Times New Roman" panose="02020603050405020304" pitchFamily="18" charset="0"/>
            </a:endParaRPr>
          </a:p>
        </p:txBody>
      </p:sp>
      <p:sp>
        <p:nvSpPr>
          <p:cNvPr id="143" name="文本框 142"/>
          <p:cNvSpPr txBox="1"/>
          <p:nvPr/>
        </p:nvSpPr>
        <p:spPr>
          <a:xfrm>
            <a:off x="5770768" y="4282433"/>
            <a:ext cx="3049704" cy="1569660"/>
          </a:xfrm>
          <a:prstGeom prst="rect">
            <a:avLst/>
          </a:prstGeom>
          <a:noFill/>
        </p:spPr>
        <p:txBody>
          <a:bodyPr wrap="square" rtlCol="0">
            <a:spAutoFit/>
          </a:bodyPr>
          <a:lstStyle/>
          <a:p>
            <a:pPr algn="ctr"/>
            <a:r>
              <a:rPr lang="zh-CN" altLang="en-US" sz="3200" b="1" dirty="0">
                <a:solidFill>
                  <a:srgbClr val="FF0000"/>
                </a:solidFill>
                <a:ea typeface="楷体" panose="02010609060101010101" pitchFamily="49" charset="-122"/>
                <a:cs typeface="Times New Roman" panose="02020603050405020304" pitchFamily="18" charset="0"/>
              </a:rPr>
              <a:t>有哪些技术可以实现有序模型学习？</a:t>
            </a:r>
            <a:endParaRPr lang="en-US" altLang="zh-CN" sz="3200" b="1" dirty="0">
              <a:solidFill>
                <a:srgbClr val="FF0000"/>
              </a:solidFill>
              <a:ea typeface="楷体" panose="02010609060101010101" pitchFamily="49"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解决思路</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42" name="文本框 141"/>
          <p:cNvSpPr txBox="1"/>
          <p:nvPr/>
        </p:nvSpPr>
        <p:spPr>
          <a:xfrm>
            <a:off x="167640" y="1422886"/>
            <a:ext cx="8461636" cy="1200329"/>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学习有序特征的可能性方案：</a:t>
            </a:r>
            <a:endParaRPr lang="en-US" altLang="zh-CN" dirty="0">
              <a:ea typeface="楷体" panose="02010609060101010101" pitchFamily="49" charset="-122"/>
              <a:cs typeface="Times New Roman" panose="02020603050405020304" pitchFamily="18" charset="0"/>
            </a:endParaRPr>
          </a:p>
          <a:p>
            <a:endParaRPr lang="en-US" altLang="zh-CN" dirty="0">
              <a:ea typeface="楷体" panose="02010609060101010101" pitchFamily="49" charset="-122"/>
              <a:cs typeface="Times New Roman" panose="02020603050405020304" pitchFamily="18" charset="0"/>
            </a:endParaRPr>
          </a:p>
          <a:p>
            <a:r>
              <a:rPr lang="zh-CN" altLang="en-US" dirty="0">
                <a:ea typeface="楷体" panose="02010609060101010101" pitchFamily="49" charset="-122"/>
                <a:cs typeface="Times New Roman" panose="02020603050405020304" pitchFamily="18" charset="0"/>
              </a:rPr>
              <a:t>相关研究查询</a:t>
            </a:r>
            <a:r>
              <a:rPr lang="en-US" altLang="zh-CN" dirty="0">
                <a:ea typeface="楷体" panose="02010609060101010101" pitchFamily="49" charset="-122"/>
                <a:cs typeface="Times New Roman" panose="02020603050405020304" pitchFamily="18" charset="0"/>
              </a:rPr>
              <a:t>(</a:t>
            </a:r>
            <a:r>
              <a:rPr lang="zh-CN" altLang="en-US" dirty="0">
                <a:ea typeface="楷体" panose="02010609060101010101" pitchFamily="49" charset="-122"/>
                <a:cs typeface="Times New Roman" panose="02020603050405020304" pitchFamily="18" charset="0"/>
              </a:rPr>
              <a:t>关键词</a:t>
            </a:r>
            <a:r>
              <a:rPr lang="en-US" altLang="zh-CN" dirty="0">
                <a:ea typeface="楷体" panose="02010609060101010101" pitchFamily="49" charset="-122"/>
                <a:cs typeface="Times New Roman" panose="02020603050405020304" pitchFamily="18" charset="0"/>
              </a:rPr>
              <a:t>)</a:t>
            </a:r>
            <a:r>
              <a:rPr lang="zh-CN" altLang="en-US" dirty="0">
                <a:ea typeface="楷体" panose="02010609060101010101" pitchFamily="49" charset="-122"/>
                <a:cs typeface="Times New Roman" panose="02020603050405020304" pitchFamily="18" charset="0"/>
              </a:rPr>
              <a:t>：</a:t>
            </a:r>
            <a:r>
              <a:rPr lang="en-US" altLang="zh-CN" dirty="0">
                <a:ea typeface="楷体" panose="02010609060101010101" pitchFamily="49" charset="-122"/>
                <a:cs typeface="Times New Roman" panose="02020603050405020304" pitchFamily="18" charset="0"/>
              </a:rPr>
              <a:t>Ordered, Aligned, …</a:t>
            </a:r>
          </a:p>
        </p:txBody>
      </p:sp>
      <p:pic>
        <p:nvPicPr>
          <p:cNvPr id="2" name="图片 1"/>
          <p:cNvPicPr>
            <a:picLocks noChangeAspect="1"/>
          </p:cNvPicPr>
          <p:nvPr/>
        </p:nvPicPr>
        <p:blipFill>
          <a:blip r:embed="rId3"/>
          <a:stretch>
            <a:fillRect/>
          </a:stretch>
        </p:blipFill>
        <p:spPr>
          <a:xfrm>
            <a:off x="195844" y="2852936"/>
            <a:ext cx="8460432" cy="1603611"/>
          </a:xfrm>
          <a:prstGeom prst="rect">
            <a:avLst/>
          </a:prstGeom>
        </p:spPr>
      </p:pic>
      <p:sp>
        <p:nvSpPr>
          <p:cNvPr id="60" name="文本框 59"/>
          <p:cNvSpPr txBox="1"/>
          <p:nvPr/>
        </p:nvSpPr>
        <p:spPr>
          <a:xfrm>
            <a:off x="197089" y="4797152"/>
            <a:ext cx="8461636" cy="461665"/>
          </a:xfrm>
          <a:prstGeom prst="rect">
            <a:avLst/>
          </a:prstGeom>
          <a:noFill/>
        </p:spPr>
        <p:txBody>
          <a:bodyPr wrap="square" rtlCol="0">
            <a:spAutoFit/>
          </a:bodyPr>
          <a:lstStyle/>
          <a:p>
            <a:r>
              <a:rPr lang="zh-CN" altLang="en-US" dirty="0">
                <a:solidFill>
                  <a:srgbClr val="FF0000"/>
                </a:solidFill>
                <a:ea typeface="楷体" panose="02010609060101010101" pitchFamily="49" charset="-122"/>
                <a:cs typeface="Times New Roman" panose="02020603050405020304" pitchFamily="18" charset="0"/>
              </a:rPr>
              <a:t>或许</a:t>
            </a:r>
            <a:r>
              <a:rPr lang="en-US" altLang="zh-CN" dirty="0">
                <a:solidFill>
                  <a:srgbClr val="FF0000"/>
                </a:solidFill>
                <a:ea typeface="楷体" panose="02010609060101010101" pitchFamily="49" charset="-122"/>
                <a:cs typeface="Times New Roman" panose="02020603050405020304" pitchFamily="18" charset="0"/>
              </a:rPr>
              <a:t>Nested Dropout</a:t>
            </a:r>
            <a:r>
              <a:rPr lang="zh-CN" altLang="en-US" dirty="0">
                <a:solidFill>
                  <a:srgbClr val="FF0000"/>
                </a:solidFill>
                <a:ea typeface="楷体" panose="02010609060101010101" pitchFamily="49" charset="-122"/>
                <a:cs typeface="Times New Roman" panose="02020603050405020304" pitchFamily="18" charset="0"/>
              </a:rPr>
              <a:t>可以实现神经元有序？</a:t>
            </a:r>
            <a:endParaRPr lang="en-US" altLang="zh-CN" dirty="0">
              <a:solidFill>
                <a:srgbClr val="FF0000"/>
              </a:solidFill>
              <a:ea typeface="楷体" panose="02010609060101010101" pitchFamily="49"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尝试方案：</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Nested Dropout</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226253" y="1298961"/>
            <a:ext cx="8424936" cy="461665"/>
          </a:xfrm>
          <a:prstGeom prst="rect">
            <a:avLst/>
          </a:prstGeom>
          <a:noFill/>
        </p:spPr>
        <p:txBody>
          <a:bodyPr wrap="square" rtlCol="0">
            <a:spAutoFit/>
          </a:bodyPr>
          <a:lstStyle/>
          <a:p>
            <a:r>
              <a:rPr lang="en-US" altLang="zh-CN" dirty="0">
                <a:ea typeface="楷体" panose="02010609060101010101" pitchFamily="49" charset="-122"/>
                <a:cs typeface="Times New Roman" panose="02020603050405020304" pitchFamily="18" charset="0"/>
              </a:rPr>
              <a:t>Nested Dropout</a:t>
            </a:r>
            <a:r>
              <a:rPr lang="zh-CN" altLang="en-US" dirty="0">
                <a:ea typeface="楷体" panose="02010609060101010101" pitchFamily="49" charset="-122"/>
                <a:cs typeface="Times New Roman" panose="02020603050405020304" pitchFamily="18" charset="0"/>
              </a:rPr>
              <a:t>原理：</a:t>
            </a:r>
          </a:p>
        </p:txBody>
      </p:sp>
      <p:sp>
        <p:nvSpPr>
          <p:cNvPr id="8" name="矩形 7"/>
          <p:cNvSpPr/>
          <p:nvPr/>
        </p:nvSpPr>
        <p:spPr>
          <a:xfrm>
            <a:off x="533532" y="6017556"/>
            <a:ext cx="8250936" cy="276999"/>
          </a:xfrm>
          <a:prstGeom prst="rect">
            <a:avLst/>
          </a:prstGeom>
        </p:spPr>
        <p:txBody>
          <a:bodyPr wrap="square">
            <a:spAutoFit/>
          </a:bodyPr>
          <a:lstStyle/>
          <a:p>
            <a:r>
              <a:rPr lang="en-US" altLang="zh-CN" sz="1200" dirty="0">
                <a:ea typeface="楷体" panose="02010609060101010101" pitchFamily="49" charset="-122"/>
                <a:cs typeface="Times New Roman" panose="02020603050405020304" pitchFamily="18" charset="0"/>
              </a:rPr>
              <a:t>Oren </a:t>
            </a:r>
            <a:r>
              <a:rPr lang="en-US" altLang="zh-CN" sz="1200" dirty="0" err="1">
                <a:ea typeface="楷体" panose="02010609060101010101" pitchFamily="49" charset="-122"/>
                <a:cs typeface="Times New Roman" panose="02020603050405020304" pitchFamily="18" charset="0"/>
              </a:rPr>
              <a:t>Rippel</a:t>
            </a:r>
            <a:r>
              <a:rPr lang="en-US" altLang="zh-CN" sz="1200" dirty="0">
                <a:ea typeface="楷体" panose="02010609060101010101" pitchFamily="49" charset="-122"/>
                <a:cs typeface="Times New Roman" panose="02020603050405020304" pitchFamily="18" charset="0"/>
              </a:rPr>
              <a:t>, Michael A. </a:t>
            </a:r>
            <a:r>
              <a:rPr lang="en-US" altLang="zh-CN" sz="1200" dirty="0" err="1">
                <a:ea typeface="楷体" panose="02010609060101010101" pitchFamily="49" charset="-122"/>
                <a:cs typeface="Times New Roman" panose="02020603050405020304" pitchFamily="18" charset="0"/>
              </a:rPr>
              <a:t>Gelbart</a:t>
            </a:r>
            <a:r>
              <a:rPr lang="en-US" altLang="zh-CN" sz="1200" dirty="0">
                <a:ea typeface="楷体" panose="02010609060101010101" pitchFamily="49" charset="-122"/>
                <a:cs typeface="Times New Roman" panose="02020603050405020304" pitchFamily="18" charset="0"/>
              </a:rPr>
              <a:t>, Ryan P. Adams: Learning Ordered Representations with Nested Dropout. ICML 2014: 1746-1754</a:t>
            </a:r>
          </a:p>
        </p:txBody>
      </p:sp>
      <p:pic>
        <p:nvPicPr>
          <p:cNvPr id="10" name="图片 9"/>
          <p:cNvPicPr>
            <a:picLocks noChangeAspect="1"/>
          </p:cNvPicPr>
          <p:nvPr/>
        </p:nvPicPr>
        <p:blipFill>
          <a:blip r:embed="rId3"/>
          <a:stretch>
            <a:fillRect/>
          </a:stretch>
        </p:blipFill>
        <p:spPr>
          <a:xfrm>
            <a:off x="511669" y="1895338"/>
            <a:ext cx="3695982" cy="1910147"/>
          </a:xfrm>
          <a:prstGeom prst="rect">
            <a:avLst/>
          </a:prstGeom>
        </p:spPr>
      </p:pic>
      <p:pic>
        <p:nvPicPr>
          <p:cNvPr id="11" name="图片 10"/>
          <p:cNvPicPr>
            <a:picLocks noChangeAspect="1"/>
          </p:cNvPicPr>
          <p:nvPr/>
        </p:nvPicPr>
        <p:blipFill>
          <a:blip r:embed="rId4"/>
          <a:stretch>
            <a:fillRect/>
          </a:stretch>
        </p:blipFill>
        <p:spPr>
          <a:xfrm>
            <a:off x="4455707" y="2082746"/>
            <a:ext cx="4224368" cy="1252547"/>
          </a:xfrm>
          <a:prstGeom prst="rect">
            <a:avLst/>
          </a:prstGeom>
        </p:spPr>
      </p:pic>
      <p:sp>
        <p:nvSpPr>
          <p:cNvPr id="12" name="矩形 11"/>
          <p:cNvSpPr/>
          <p:nvPr/>
        </p:nvSpPr>
        <p:spPr>
          <a:xfrm>
            <a:off x="725217" y="3897459"/>
            <a:ext cx="3132348" cy="338554"/>
          </a:xfrm>
          <a:prstGeom prst="rect">
            <a:avLst/>
          </a:prstGeom>
        </p:spPr>
        <p:txBody>
          <a:bodyPr wrap="square">
            <a:spAutoFit/>
          </a:bodyPr>
          <a:lstStyle/>
          <a:p>
            <a:pPr algn="ctr"/>
            <a:r>
              <a:rPr lang="en-US" altLang="zh-CN" sz="1600" dirty="0">
                <a:ea typeface="楷体" panose="02010609060101010101" pitchFamily="49" charset="-122"/>
                <a:cs typeface="Times New Roman" panose="02020603050405020304" pitchFamily="18" charset="0"/>
              </a:rPr>
              <a:t>Dropout</a:t>
            </a:r>
            <a:r>
              <a:rPr lang="zh-CN" altLang="en-US" sz="1600" dirty="0">
                <a:ea typeface="楷体" panose="02010609060101010101" pitchFamily="49" charset="-122"/>
                <a:cs typeface="Times New Roman" panose="02020603050405020304" pitchFamily="18" charset="0"/>
              </a:rPr>
              <a:t>随机去掉一些结点</a:t>
            </a:r>
          </a:p>
        </p:txBody>
      </p:sp>
      <mc:AlternateContent xmlns:mc="http://schemas.openxmlformats.org/markup-compatibility/2006" xmlns:a14="http://schemas.microsoft.com/office/drawing/2010/main">
        <mc:Choice Requires="a14">
          <p:sp>
            <p:nvSpPr>
              <p:cNvPr id="13" name="矩形 12"/>
              <p:cNvSpPr/>
              <p:nvPr/>
            </p:nvSpPr>
            <p:spPr>
              <a:xfrm>
                <a:off x="467544" y="4525981"/>
                <a:ext cx="8500411" cy="1333442"/>
              </a:xfrm>
              <a:prstGeom prst="rect">
                <a:avLst/>
              </a:prstGeom>
            </p:spPr>
            <p:txBody>
              <a:bodyPr wrap="square">
                <a:spAutoFit/>
              </a:bodyPr>
              <a:lstStyle/>
              <a:p>
                <a:r>
                  <a:rPr lang="zh-CN" altLang="en-US" sz="2000" b="1" dirty="0">
                    <a:ea typeface="楷体" panose="02010609060101010101" pitchFamily="49" charset="-122"/>
                    <a:cs typeface="Times New Roman" panose="02020603050405020304" pitchFamily="18" charset="0"/>
                  </a:rPr>
                  <a:t>效益</a:t>
                </a:r>
                <a:r>
                  <a:rPr lang="zh-CN" altLang="en-US" sz="2000" dirty="0">
                    <a:ea typeface="楷体" panose="02010609060101010101" pitchFamily="49" charset="-122"/>
                    <a:cs typeface="Times New Roman" panose="02020603050405020304" pitchFamily="18" charset="0"/>
                  </a:rPr>
                  <a:t>：每层前面的结点</a:t>
                </a:r>
                <a:r>
                  <a:rPr lang="en-US" altLang="zh-CN" sz="2000" dirty="0">
                    <a:ea typeface="楷体" panose="02010609060101010101" pitchFamily="49" charset="-122"/>
                    <a:cs typeface="Times New Roman" panose="02020603050405020304" pitchFamily="18" charset="0"/>
                  </a:rPr>
                  <a:t>/</a:t>
                </a:r>
                <a:r>
                  <a:rPr lang="zh-CN" altLang="en-US" sz="2000" dirty="0">
                    <a:ea typeface="楷体" panose="02010609060101010101" pitchFamily="49" charset="-122"/>
                    <a:cs typeface="Times New Roman" panose="02020603050405020304" pitchFamily="18" charset="0"/>
                  </a:rPr>
                  <a:t>卷积核会具有较高的信息量，且</a:t>
                </a:r>
                <a:r>
                  <a:rPr lang="zh-CN" altLang="en-US" sz="2000" b="1" dirty="0">
                    <a:solidFill>
                      <a:srgbClr val="FF0000"/>
                    </a:solidFill>
                    <a:ea typeface="楷体" panose="02010609060101010101" pitchFamily="49" charset="-122"/>
                    <a:cs typeface="Times New Roman" panose="02020603050405020304" pitchFamily="18" charset="0"/>
                  </a:rPr>
                  <a:t>信息量随位置依次递减</a:t>
                </a:r>
                <a:r>
                  <a:rPr lang="zh-CN" altLang="en-US" sz="2000" dirty="0">
                    <a:ea typeface="楷体" panose="02010609060101010101" pitchFamily="49" charset="-122"/>
                    <a:cs typeface="Times New Roman" panose="02020603050405020304" pitchFamily="18" charset="0"/>
                  </a:rPr>
                  <a:t>，特别地，选择几何分布作为位置</a:t>
                </a:r>
                <a:r>
                  <a:rPr lang="en-US" altLang="zh-CN" sz="2000" dirty="0" err="1">
                    <a:ea typeface="楷体" panose="02010609060101010101" pitchFamily="49" charset="-122"/>
                    <a:cs typeface="Times New Roman" panose="02020603050405020304" pitchFamily="18" charset="0"/>
                  </a:rPr>
                  <a:t>i</a:t>
                </a:r>
                <a:r>
                  <a:rPr lang="zh-CN" altLang="en-US" sz="2000" dirty="0">
                    <a:ea typeface="楷体" panose="02010609060101010101" pitchFamily="49" charset="-122"/>
                    <a:cs typeface="Times New Roman" panose="02020603050405020304" pitchFamily="18" charset="0"/>
                  </a:rPr>
                  <a:t>的选取方法：</a:t>
                </a:r>
                <a14:m>
                  <m:oMath xmlns:m="http://schemas.openxmlformats.org/officeDocument/2006/math">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𝑝</m:t>
                        </m:r>
                      </m:e>
                      <m:sup>
                        <m:r>
                          <a:rPr lang="en-US" altLang="zh-CN" sz="2000" i="1">
                            <a:latin typeface="Cambria Math" panose="02040503050406030204" pitchFamily="18" charset="0"/>
                          </a:rPr>
                          <m:t>𝑖</m:t>
                        </m:r>
                      </m:sup>
                    </m:sSup>
                    <m:r>
                      <a:rPr lang="en-US" altLang="zh-CN" sz="2000" i="1">
                        <a:latin typeface="Cambria Math" panose="02040503050406030204" pitchFamily="18" charset="0"/>
                      </a:rPr>
                      <m:t>(1−</m:t>
                    </m:r>
                    <m:r>
                      <a:rPr lang="en-US" altLang="zh-CN" sz="2000" i="1">
                        <a:latin typeface="Cambria Math" panose="02040503050406030204" pitchFamily="18" charset="0"/>
                      </a:rPr>
                      <m:t>𝑝</m:t>
                    </m:r>
                    <m:r>
                      <a:rPr lang="en-US" altLang="zh-CN" sz="2000" i="1">
                        <a:latin typeface="Cambria Math" panose="02040503050406030204" pitchFamily="18" charset="0"/>
                      </a:rPr>
                      <m:t>)</m:t>
                    </m:r>
                  </m:oMath>
                </a14:m>
                <a:endParaRPr lang="zh-CN" altLang="en-US" sz="20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r>
                  <a:rPr lang="zh-CN" altLang="en-US" sz="2000" b="1" dirty="0">
                    <a:ea typeface="楷体" panose="02010609060101010101" pitchFamily="49" charset="-122"/>
                    <a:cs typeface="Times New Roman" panose="02020603050405020304" pitchFamily="18" charset="0"/>
                  </a:rPr>
                  <a:t>优势</a:t>
                </a:r>
                <a:r>
                  <a:rPr lang="zh-CN" altLang="en-US" sz="2000" dirty="0">
                    <a:ea typeface="楷体" panose="02010609060101010101" pitchFamily="49" charset="-122"/>
                    <a:cs typeface="Times New Roman" panose="02020603050405020304" pitchFamily="18" charset="0"/>
                  </a:rPr>
                  <a:t>：想法直观、非常契合联邦聚合过程、新颖，</a:t>
                </a:r>
                <a:r>
                  <a:rPr lang="zh-CN" altLang="en-US" sz="2000" b="1" dirty="0">
                    <a:solidFill>
                      <a:srgbClr val="FF0000"/>
                    </a:solidFill>
                    <a:ea typeface="楷体" panose="02010609060101010101" pitchFamily="49" charset="-122"/>
                    <a:cs typeface="Times New Roman" panose="02020603050405020304" pitchFamily="18" charset="0"/>
                  </a:rPr>
                  <a:t>且实现容易，简单易行</a:t>
                </a:r>
              </a:p>
            </p:txBody>
          </p:sp>
        </mc:Choice>
        <mc:Fallback xmlns="">
          <p:sp>
            <p:nvSpPr>
              <p:cNvPr id="13" name="矩形 12"/>
              <p:cNvSpPr>
                <a:spLocks noRot="1" noChangeAspect="1" noMove="1" noResize="1" noEditPoints="1" noAdjustHandles="1" noChangeArrowheads="1" noChangeShapeType="1" noTextEdit="1"/>
              </p:cNvSpPr>
              <p:nvPr/>
            </p:nvSpPr>
            <p:spPr>
              <a:xfrm>
                <a:off x="467544" y="4525981"/>
                <a:ext cx="8500411" cy="1333442"/>
              </a:xfrm>
              <a:prstGeom prst="rect">
                <a:avLst/>
              </a:prstGeom>
              <a:blipFill rotWithShape="1">
                <a:blip r:embed="rId5"/>
                <a:stretch>
                  <a:fillRect l="-2" t="-25" r="6" b="21"/>
                </a:stretch>
              </a:blipFill>
            </p:spPr>
            <p:txBody>
              <a:bodyPr/>
              <a:lstStyle/>
              <a:p>
                <a:r>
                  <a:rPr lang="zh-CN" altLang="en-US">
                    <a:noFill/>
                  </a:rPr>
                  <a:t> </a:t>
                </a:r>
              </a:p>
            </p:txBody>
          </p:sp>
        </mc:Fallback>
      </mc:AlternateContent>
      <p:sp>
        <p:nvSpPr>
          <p:cNvPr id="3" name="矩形 2"/>
          <p:cNvSpPr/>
          <p:nvPr/>
        </p:nvSpPr>
        <p:spPr>
          <a:xfrm>
            <a:off x="4455707" y="3589682"/>
            <a:ext cx="4178541" cy="646331"/>
          </a:xfrm>
          <a:prstGeom prst="rect">
            <a:avLst/>
          </a:prstGeom>
        </p:spPr>
        <p:txBody>
          <a:bodyPr wrap="square">
            <a:spAutoFit/>
          </a:bodyPr>
          <a:lstStyle/>
          <a:p>
            <a:pPr algn="ctr"/>
            <a:r>
              <a:rPr lang="en-US" altLang="zh-CN" sz="1800" dirty="0">
                <a:ea typeface="楷体" panose="02010609060101010101" pitchFamily="49" charset="-122"/>
                <a:cs typeface="Times New Roman" panose="02020603050405020304" pitchFamily="18" charset="0"/>
              </a:rPr>
              <a:t>Nested Dropout</a:t>
            </a:r>
            <a:r>
              <a:rPr lang="zh-CN" altLang="en-US" sz="1800" dirty="0">
                <a:ea typeface="楷体" panose="02010609060101010101" pitchFamily="49" charset="-122"/>
                <a:cs typeface="Times New Roman" panose="02020603050405020304" pitchFamily="18" charset="0"/>
              </a:rPr>
              <a:t>会随机选取一个位置</a:t>
            </a:r>
            <a:r>
              <a:rPr lang="en-US" altLang="zh-CN" sz="1800" dirty="0" err="1">
                <a:ea typeface="楷体" panose="02010609060101010101" pitchFamily="49" charset="-122"/>
                <a:cs typeface="Times New Roman" panose="02020603050405020304" pitchFamily="18" charset="0"/>
              </a:rPr>
              <a:t>i</a:t>
            </a:r>
            <a:r>
              <a:rPr lang="zh-CN" altLang="en-US" sz="1800" dirty="0">
                <a:ea typeface="楷体" panose="02010609060101010101" pitchFamily="49" charset="-122"/>
                <a:cs typeface="Times New Roman" panose="02020603050405020304" pitchFamily="18" charset="0"/>
              </a:rPr>
              <a:t>，然后将最后面的</a:t>
            </a:r>
            <a:r>
              <a:rPr lang="en-US" altLang="zh-CN" sz="1800" dirty="0">
                <a:ea typeface="楷体" panose="02010609060101010101" pitchFamily="49" charset="-122"/>
                <a:cs typeface="Times New Roman" panose="02020603050405020304" pitchFamily="18" charset="0"/>
              </a:rPr>
              <a:t>K-</a:t>
            </a:r>
            <a:r>
              <a:rPr lang="en-US" altLang="zh-CN" sz="1800" dirty="0" err="1">
                <a:ea typeface="楷体" panose="02010609060101010101" pitchFamily="49" charset="-122"/>
                <a:cs typeface="Times New Roman" panose="02020603050405020304" pitchFamily="18" charset="0"/>
              </a:rPr>
              <a:t>i</a:t>
            </a:r>
            <a:r>
              <a:rPr lang="zh-CN" altLang="en-US" sz="1800" dirty="0">
                <a:ea typeface="楷体" panose="02010609060101010101" pitchFamily="49" charset="-122"/>
                <a:cs typeface="Times New Roman" panose="02020603050405020304" pitchFamily="18" charset="0"/>
              </a:rPr>
              <a:t>个结点去掉</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联邦学习简介</a:t>
            </a:r>
          </a:p>
        </p:txBody>
      </p:sp>
      <p:sp>
        <p:nvSpPr>
          <p:cNvPr id="21" name="文本框 20"/>
          <p:cNvSpPr txBox="1"/>
          <p:nvPr/>
        </p:nvSpPr>
        <p:spPr>
          <a:xfrm>
            <a:off x="250824" y="1448780"/>
            <a:ext cx="8461636" cy="400110"/>
          </a:xfrm>
          <a:prstGeom prst="rect">
            <a:avLst/>
          </a:prstGeom>
          <a:noFill/>
        </p:spPr>
        <p:txBody>
          <a:bodyPr wrap="square" rtlCol="0">
            <a:spAutoFit/>
          </a:bodyPr>
          <a:lstStyle/>
          <a:p>
            <a:r>
              <a:rPr lang="zh-CN" altLang="en-US" sz="2000" dirty="0">
                <a:ea typeface="楷体" panose="02010609060101010101" pitchFamily="49" charset="-122"/>
                <a:cs typeface="Times New Roman" panose="02020603050405020304" pitchFamily="18" charset="0"/>
              </a:rPr>
              <a:t>然而在很多实际任务场景下，数据呈现“孤岛式”分布：</a:t>
            </a:r>
            <a:endParaRPr lang="en-US" altLang="zh-CN" sz="2000" dirty="0">
              <a:ea typeface="楷体" panose="02010609060101010101" pitchFamily="49" charset="-122"/>
              <a:cs typeface="Times New Roman" panose="02020603050405020304" pitchFamily="18" charset="0"/>
            </a:endParaRPr>
          </a:p>
        </p:txBody>
      </p:sp>
      <p:sp>
        <p:nvSpPr>
          <p:cNvPr id="22" name="圆角矩形 21"/>
          <p:cNvSpPr/>
          <p:nvPr/>
        </p:nvSpPr>
        <p:spPr bwMode="auto">
          <a:xfrm>
            <a:off x="3631805" y="3947000"/>
            <a:ext cx="1296144" cy="1174194"/>
          </a:xfrm>
          <a:prstGeom prst="roundRect">
            <a:avLst/>
          </a:prstGeom>
          <a:ln>
            <a:solidFill>
              <a:srgbClr val="339933"/>
            </a:solidFill>
            <a:prstDash val="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文本框 22"/>
          <p:cNvSpPr txBox="1"/>
          <p:nvPr/>
        </p:nvSpPr>
        <p:spPr>
          <a:xfrm>
            <a:off x="3541795" y="5121194"/>
            <a:ext cx="1476164" cy="369332"/>
          </a:xfrm>
          <a:prstGeom prst="rect">
            <a:avLst/>
          </a:prstGeom>
          <a:noFill/>
        </p:spPr>
        <p:txBody>
          <a:bodyPr wrap="square" rtlCol="0">
            <a:spAutoFit/>
          </a:bodyPr>
          <a:lstStyle/>
          <a:p>
            <a:pPr algn="ctr"/>
            <a:r>
              <a:rPr lang="zh-CN" altLang="en-US" sz="1800" dirty="0">
                <a:ea typeface="楷体" panose="02010609060101010101" pitchFamily="49" charset="-122"/>
                <a:cs typeface="Times New Roman" panose="02020603050405020304" pitchFamily="18" charset="0"/>
              </a:rPr>
              <a:t>设备</a:t>
            </a:r>
            <a:r>
              <a:rPr lang="en-US" altLang="zh-CN" sz="1800" dirty="0">
                <a:ea typeface="楷体" panose="02010609060101010101" pitchFamily="49" charset="-122"/>
                <a:cs typeface="Times New Roman" panose="02020603050405020304" pitchFamily="18" charset="0"/>
              </a:rPr>
              <a:t>1</a:t>
            </a:r>
            <a:endParaRPr lang="zh-CN" altLang="en-US" sz="1800" dirty="0">
              <a:ea typeface="楷体" panose="02010609060101010101" pitchFamily="49" charset="-122"/>
              <a:cs typeface="Times New Roman" panose="02020603050405020304" pitchFamily="18" charset="0"/>
            </a:endParaRPr>
          </a:p>
        </p:txBody>
      </p:sp>
      <p:sp>
        <p:nvSpPr>
          <p:cNvPr id="24" name="圆角矩形 23"/>
          <p:cNvSpPr/>
          <p:nvPr/>
        </p:nvSpPr>
        <p:spPr bwMode="auto">
          <a:xfrm>
            <a:off x="5214923" y="3947000"/>
            <a:ext cx="1296144" cy="1174194"/>
          </a:xfrm>
          <a:prstGeom prst="roundRect">
            <a:avLst/>
          </a:prstGeom>
          <a:ln>
            <a:solidFill>
              <a:srgbClr val="FF3300"/>
            </a:solidFill>
            <a:prstDash val="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文本框 25"/>
          <p:cNvSpPr txBox="1"/>
          <p:nvPr/>
        </p:nvSpPr>
        <p:spPr>
          <a:xfrm>
            <a:off x="5124913" y="5121194"/>
            <a:ext cx="1476164" cy="369332"/>
          </a:xfrm>
          <a:prstGeom prst="rect">
            <a:avLst/>
          </a:prstGeom>
          <a:noFill/>
        </p:spPr>
        <p:txBody>
          <a:bodyPr wrap="square" rtlCol="0">
            <a:spAutoFit/>
          </a:bodyPr>
          <a:lstStyle/>
          <a:p>
            <a:pPr algn="ctr"/>
            <a:r>
              <a:rPr lang="zh-CN" altLang="en-US" sz="1800" dirty="0">
                <a:ea typeface="楷体" panose="02010609060101010101" pitchFamily="49" charset="-122"/>
                <a:cs typeface="Times New Roman" panose="02020603050405020304" pitchFamily="18" charset="0"/>
              </a:rPr>
              <a:t>设备</a:t>
            </a:r>
            <a:r>
              <a:rPr lang="en-US" altLang="zh-CN" sz="1800" dirty="0">
                <a:ea typeface="楷体" panose="02010609060101010101" pitchFamily="49" charset="-122"/>
                <a:cs typeface="Times New Roman" panose="02020603050405020304" pitchFamily="18" charset="0"/>
              </a:rPr>
              <a:t>2</a:t>
            </a:r>
            <a:endParaRPr lang="zh-CN" altLang="en-US" sz="1800" dirty="0">
              <a:ea typeface="楷体" panose="02010609060101010101" pitchFamily="49" charset="-122"/>
              <a:cs typeface="Times New Roman" panose="02020603050405020304" pitchFamily="18" charset="0"/>
            </a:endParaRPr>
          </a:p>
        </p:txBody>
      </p:sp>
      <p:sp>
        <p:nvSpPr>
          <p:cNvPr id="28" name="圆角矩形 27"/>
          <p:cNvSpPr/>
          <p:nvPr/>
        </p:nvSpPr>
        <p:spPr bwMode="auto">
          <a:xfrm>
            <a:off x="7520586" y="3947000"/>
            <a:ext cx="1296144" cy="1174194"/>
          </a:xfrm>
          <a:prstGeom prst="roundRect">
            <a:avLst/>
          </a:prstGeom>
          <a:ln>
            <a:solidFill>
              <a:srgbClr val="7030A0"/>
            </a:solidFill>
            <a:prstDash val="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文本框 28"/>
          <p:cNvSpPr txBox="1"/>
          <p:nvPr/>
        </p:nvSpPr>
        <p:spPr>
          <a:xfrm>
            <a:off x="7430576" y="5121194"/>
            <a:ext cx="1476164" cy="369332"/>
          </a:xfrm>
          <a:prstGeom prst="rect">
            <a:avLst/>
          </a:prstGeom>
          <a:noFill/>
        </p:spPr>
        <p:txBody>
          <a:bodyPr wrap="square" rtlCol="0">
            <a:spAutoFit/>
          </a:bodyPr>
          <a:lstStyle/>
          <a:p>
            <a:pPr algn="ctr"/>
            <a:r>
              <a:rPr lang="zh-CN" altLang="en-US" sz="1800" dirty="0">
                <a:ea typeface="楷体" panose="02010609060101010101" pitchFamily="49" charset="-122"/>
                <a:cs typeface="Times New Roman" panose="02020603050405020304" pitchFamily="18" charset="0"/>
              </a:rPr>
              <a:t>设备</a:t>
            </a:r>
            <a:r>
              <a:rPr lang="en-US" altLang="zh-CN" sz="1800" dirty="0">
                <a:ea typeface="楷体" panose="02010609060101010101" pitchFamily="49" charset="-122"/>
                <a:cs typeface="Times New Roman" panose="02020603050405020304" pitchFamily="18" charset="0"/>
              </a:rPr>
              <a:t>K</a:t>
            </a:r>
            <a:endParaRPr lang="zh-CN" altLang="en-US" sz="1800" dirty="0">
              <a:ea typeface="楷体" panose="02010609060101010101" pitchFamily="49" charset="-122"/>
              <a:cs typeface="Times New Roman" panose="02020603050405020304" pitchFamily="18" charset="0"/>
            </a:endParaRPr>
          </a:p>
        </p:txBody>
      </p:sp>
      <p:sp>
        <p:nvSpPr>
          <p:cNvPr id="30" name="文本框 29"/>
          <p:cNvSpPr txBox="1"/>
          <p:nvPr/>
        </p:nvSpPr>
        <p:spPr>
          <a:xfrm>
            <a:off x="6656833" y="4271036"/>
            <a:ext cx="684076" cy="400110"/>
          </a:xfrm>
          <a:prstGeom prst="rect">
            <a:avLst/>
          </a:prstGeom>
          <a:noFill/>
        </p:spPr>
        <p:txBody>
          <a:bodyPr wrap="square" rtlCol="0">
            <a:spAutoFit/>
          </a:bodyPr>
          <a:lstStyle/>
          <a:p>
            <a:pPr algn="ctr"/>
            <a:r>
              <a:rPr lang="en-US" altLang="zh-CN" sz="2000" dirty="0">
                <a:ea typeface="楷体" panose="02010609060101010101" pitchFamily="49" charset="-122"/>
                <a:cs typeface="Times New Roman" panose="02020603050405020304" pitchFamily="18" charset="0"/>
              </a:rPr>
              <a:t>…</a:t>
            </a:r>
            <a:endParaRPr lang="zh-CN" altLang="en-US" sz="2000" dirty="0">
              <a:ea typeface="楷体" panose="02010609060101010101" pitchFamily="49" charset="-122"/>
              <a:cs typeface="Times New Roman" panose="02020603050405020304" pitchFamily="18" charset="0"/>
            </a:endParaRPr>
          </a:p>
        </p:txBody>
      </p:sp>
      <p:sp>
        <p:nvSpPr>
          <p:cNvPr id="46" name="文本框 45"/>
          <p:cNvSpPr txBox="1"/>
          <p:nvPr/>
        </p:nvSpPr>
        <p:spPr>
          <a:xfrm>
            <a:off x="518516" y="4163024"/>
            <a:ext cx="2978821" cy="923330"/>
          </a:xfrm>
          <a:prstGeom prst="rect">
            <a:avLst/>
          </a:prstGeom>
          <a:noFill/>
        </p:spPr>
        <p:txBody>
          <a:bodyPr wrap="square" rtlCol="0">
            <a:spAutoFit/>
          </a:bodyPr>
          <a:lstStyle/>
          <a:p>
            <a:r>
              <a:rPr lang="zh-CN" altLang="en-US" sz="1800" dirty="0">
                <a:ea typeface="楷体" panose="02010609060101010101" pitchFamily="49" charset="-122"/>
                <a:cs typeface="Times New Roman" panose="02020603050405020304" pitchFamily="18" charset="0"/>
              </a:rPr>
              <a:t>某些数据因为</a:t>
            </a:r>
            <a:r>
              <a:rPr lang="zh-CN" altLang="en-US" sz="1800" dirty="0">
                <a:solidFill>
                  <a:srgbClr val="FF0000"/>
                </a:solidFill>
                <a:ea typeface="楷体" panose="02010609060101010101" pitchFamily="49" charset="-122"/>
                <a:cs typeface="Times New Roman" panose="02020603050405020304" pitchFamily="18" charset="0"/>
              </a:rPr>
              <a:t>传输限制</a:t>
            </a:r>
            <a:r>
              <a:rPr lang="zh-CN" altLang="en-US" sz="1800" dirty="0">
                <a:ea typeface="楷体" panose="02010609060101010101" pitchFamily="49" charset="-122"/>
                <a:cs typeface="Times New Roman" panose="02020603050405020304" pitchFamily="18" charset="0"/>
              </a:rPr>
              <a:t>而呈现孤岛分布，例如在无线通信网络情况下的便携式设备</a:t>
            </a:r>
          </a:p>
        </p:txBody>
      </p:sp>
      <p:sp>
        <p:nvSpPr>
          <p:cNvPr id="47" name="圆角矩形 46"/>
          <p:cNvSpPr/>
          <p:nvPr/>
        </p:nvSpPr>
        <p:spPr bwMode="auto">
          <a:xfrm>
            <a:off x="528066" y="2168860"/>
            <a:ext cx="1296144" cy="1174194"/>
          </a:xfrm>
          <a:prstGeom prst="roundRect">
            <a:avLst/>
          </a:prstGeom>
          <a:ln>
            <a:solidFill>
              <a:srgbClr val="339933"/>
            </a:solidFill>
            <a:prstDash val="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8" name="文本框 47"/>
          <p:cNvSpPr txBox="1"/>
          <p:nvPr/>
        </p:nvSpPr>
        <p:spPr>
          <a:xfrm>
            <a:off x="438056" y="3343054"/>
            <a:ext cx="1476164" cy="369332"/>
          </a:xfrm>
          <a:prstGeom prst="rect">
            <a:avLst/>
          </a:prstGeom>
          <a:noFill/>
        </p:spPr>
        <p:txBody>
          <a:bodyPr wrap="square" rtlCol="0">
            <a:spAutoFit/>
          </a:bodyPr>
          <a:lstStyle/>
          <a:p>
            <a:pPr algn="ctr"/>
            <a:r>
              <a:rPr lang="zh-CN" altLang="en-US" sz="1800" dirty="0">
                <a:ea typeface="楷体" panose="02010609060101010101" pitchFamily="49" charset="-122"/>
                <a:cs typeface="Times New Roman" panose="02020603050405020304" pitchFamily="18" charset="0"/>
              </a:rPr>
              <a:t>设备</a:t>
            </a:r>
            <a:r>
              <a:rPr lang="en-US" altLang="zh-CN" sz="1800" dirty="0">
                <a:ea typeface="楷体" panose="02010609060101010101" pitchFamily="49" charset="-122"/>
                <a:cs typeface="Times New Roman" panose="02020603050405020304" pitchFamily="18" charset="0"/>
              </a:rPr>
              <a:t>1</a:t>
            </a:r>
            <a:endParaRPr lang="zh-CN" altLang="en-US" sz="1800" dirty="0">
              <a:ea typeface="楷体" panose="02010609060101010101" pitchFamily="49" charset="-122"/>
              <a:cs typeface="Times New Roman" panose="02020603050405020304" pitchFamily="18" charset="0"/>
            </a:endParaRPr>
          </a:p>
        </p:txBody>
      </p:sp>
      <p:sp>
        <p:nvSpPr>
          <p:cNvPr id="49" name="圆角矩形 48"/>
          <p:cNvSpPr/>
          <p:nvPr/>
        </p:nvSpPr>
        <p:spPr bwMode="auto">
          <a:xfrm>
            <a:off x="2111184" y="2168860"/>
            <a:ext cx="1296144" cy="1174194"/>
          </a:xfrm>
          <a:prstGeom prst="roundRect">
            <a:avLst/>
          </a:prstGeom>
          <a:ln>
            <a:solidFill>
              <a:srgbClr val="FF3300"/>
            </a:solidFill>
            <a:prstDash val="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0" name="文本框 49"/>
          <p:cNvSpPr txBox="1"/>
          <p:nvPr/>
        </p:nvSpPr>
        <p:spPr>
          <a:xfrm>
            <a:off x="2021174" y="3343054"/>
            <a:ext cx="1476164" cy="369332"/>
          </a:xfrm>
          <a:prstGeom prst="rect">
            <a:avLst/>
          </a:prstGeom>
          <a:noFill/>
        </p:spPr>
        <p:txBody>
          <a:bodyPr wrap="square" rtlCol="0">
            <a:spAutoFit/>
          </a:bodyPr>
          <a:lstStyle/>
          <a:p>
            <a:pPr algn="ctr"/>
            <a:r>
              <a:rPr lang="zh-CN" altLang="en-US" sz="1800" dirty="0">
                <a:ea typeface="楷体" panose="02010609060101010101" pitchFamily="49" charset="-122"/>
                <a:cs typeface="Times New Roman" panose="02020603050405020304" pitchFamily="18" charset="0"/>
              </a:rPr>
              <a:t>设备</a:t>
            </a:r>
            <a:r>
              <a:rPr lang="en-US" altLang="zh-CN" sz="1800" dirty="0">
                <a:ea typeface="楷体" panose="02010609060101010101" pitchFamily="49" charset="-122"/>
                <a:cs typeface="Times New Roman" panose="02020603050405020304" pitchFamily="18" charset="0"/>
              </a:rPr>
              <a:t>2</a:t>
            </a:r>
            <a:endParaRPr lang="zh-CN" altLang="en-US" sz="1800" dirty="0">
              <a:ea typeface="楷体" panose="02010609060101010101" pitchFamily="49" charset="-122"/>
              <a:cs typeface="Times New Roman" panose="02020603050405020304" pitchFamily="18" charset="0"/>
            </a:endParaRPr>
          </a:p>
        </p:txBody>
      </p:sp>
      <p:sp>
        <p:nvSpPr>
          <p:cNvPr id="51" name="圆角矩形 50"/>
          <p:cNvSpPr/>
          <p:nvPr/>
        </p:nvSpPr>
        <p:spPr bwMode="auto">
          <a:xfrm>
            <a:off x="4416847" y="2168860"/>
            <a:ext cx="1296144" cy="1174194"/>
          </a:xfrm>
          <a:prstGeom prst="roundRect">
            <a:avLst/>
          </a:prstGeom>
          <a:ln>
            <a:solidFill>
              <a:srgbClr val="7030A0"/>
            </a:solidFill>
            <a:prstDash val="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2" name="文本框 51"/>
          <p:cNvSpPr txBox="1"/>
          <p:nvPr/>
        </p:nvSpPr>
        <p:spPr>
          <a:xfrm>
            <a:off x="4326837" y="3343054"/>
            <a:ext cx="1476164" cy="369332"/>
          </a:xfrm>
          <a:prstGeom prst="rect">
            <a:avLst/>
          </a:prstGeom>
          <a:noFill/>
        </p:spPr>
        <p:txBody>
          <a:bodyPr wrap="square" rtlCol="0">
            <a:spAutoFit/>
          </a:bodyPr>
          <a:lstStyle/>
          <a:p>
            <a:pPr algn="ctr"/>
            <a:r>
              <a:rPr lang="zh-CN" altLang="en-US" sz="1800" dirty="0">
                <a:ea typeface="楷体" panose="02010609060101010101" pitchFamily="49" charset="-122"/>
                <a:cs typeface="Times New Roman" panose="02020603050405020304" pitchFamily="18" charset="0"/>
              </a:rPr>
              <a:t>设备</a:t>
            </a:r>
            <a:r>
              <a:rPr lang="en-US" altLang="zh-CN" sz="1800" dirty="0">
                <a:ea typeface="楷体" panose="02010609060101010101" pitchFamily="49" charset="-122"/>
                <a:cs typeface="Times New Roman" panose="02020603050405020304" pitchFamily="18" charset="0"/>
              </a:rPr>
              <a:t>K</a:t>
            </a:r>
            <a:endParaRPr lang="zh-CN" altLang="en-US" sz="1800" dirty="0">
              <a:ea typeface="楷体" panose="02010609060101010101" pitchFamily="49" charset="-122"/>
              <a:cs typeface="Times New Roman" panose="02020603050405020304" pitchFamily="18" charset="0"/>
            </a:endParaRPr>
          </a:p>
        </p:txBody>
      </p:sp>
      <p:sp>
        <p:nvSpPr>
          <p:cNvPr id="53" name="文本框 52"/>
          <p:cNvSpPr txBox="1"/>
          <p:nvPr/>
        </p:nvSpPr>
        <p:spPr>
          <a:xfrm>
            <a:off x="3553094" y="2492896"/>
            <a:ext cx="684076" cy="400110"/>
          </a:xfrm>
          <a:prstGeom prst="rect">
            <a:avLst/>
          </a:prstGeom>
          <a:noFill/>
        </p:spPr>
        <p:txBody>
          <a:bodyPr wrap="square" rtlCol="0">
            <a:spAutoFit/>
          </a:bodyPr>
          <a:lstStyle/>
          <a:p>
            <a:pPr algn="ctr"/>
            <a:r>
              <a:rPr lang="en-US" altLang="zh-CN" sz="2000" dirty="0">
                <a:ea typeface="楷体" panose="02010609060101010101" pitchFamily="49" charset="-122"/>
                <a:cs typeface="Times New Roman" panose="02020603050405020304" pitchFamily="18" charset="0"/>
              </a:rPr>
              <a:t>…</a:t>
            </a:r>
            <a:endParaRPr lang="zh-CN" altLang="en-US" sz="2000" dirty="0">
              <a:ea typeface="楷体" panose="02010609060101010101" pitchFamily="49" charset="-122"/>
              <a:cs typeface="Times New Roman" panose="02020603050405020304" pitchFamily="18" charset="0"/>
            </a:endParaRPr>
          </a:p>
        </p:txBody>
      </p:sp>
      <p:pic>
        <p:nvPicPr>
          <p:cNvPr id="54" name="图片 53"/>
          <p:cNvPicPr>
            <a:picLocks noChangeAspect="1"/>
          </p:cNvPicPr>
          <p:nvPr/>
        </p:nvPicPr>
        <p:blipFill>
          <a:blip r:embed="rId3"/>
          <a:srcRect l="13456" r="13456"/>
          <a:stretch>
            <a:fillRect/>
          </a:stretch>
        </p:blipFill>
        <p:spPr>
          <a:xfrm>
            <a:off x="720751" y="2302703"/>
            <a:ext cx="923788" cy="910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5" name="图片 54"/>
          <p:cNvPicPr>
            <a:picLocks noChangeAspect="1"/>
          </p:cNvPicPr>
          <p:nvPr/>
        </p:nvPicPr>
        <p:blipFill>
          <a:blip r:embed="rId4"/>
          <a:stretch>
            <a:fillRect/>
          </a:stretch>
        </p:blipFill>
        <p:spPr>
          <a:xfrm>
            <a:off x="2302334" y="2299035"/>
            <a:ext cx="913844" cy="9138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6" name="图片 55"/>
          <p:cNvPicPr>
            <a:picLocks noChangeAspect="1"/>
          </p:cNvPicPr>
          <p:nvPr/>
        </p:nvPicPr>
        <p:blipFill>
          <a:blip r:embed="rId5"/>
          <a:stretch>
            <a:fillRect/>
          </a:stretch>
        </p:blipFill>
        <p:spPr>
          <a:xfrm>
            <a:off x="4587753" y="2297572"/>
            <a:ext cx="954332" cy="915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7" name="文本框 56"/>
          <p:cNvSpPr txBox="1"/>
          <p:nvPr/>
        </p:nvSpPr>
        <p:spPr>
          <a:xfrm>
            <a:off x="5987787" y="2323605"/>
            <a:ext cx="2916324" cy="923330"/>
          </a:xfrm>
          <a:prstGeom prst="rect">
            <a:avLst/>
          </a:prstGeom>
          <a:noFill/>
        </p:spPr>
        <p:txBody>
          <a:bodyPr wrap="square" rtlCol="0">
            <a:spAutoFit/>
          </a:bodyPr>
          <a:lstStyle/>
          <a:p>
            <a:r>
              <a:rPr lang="zh-CN" altLang="en-US" sz="1800" dirty="0">
                <a:ea typeface="楷体" panose="02010609060101010101" pitchFamily="49" charset="-122"/>
                <a:cs typeface="Times New Roman" panose="02020603050405020304" pitchFamily="18" charset="0"/>
              </a:rPr>
              <a:t>某些数据因为</a:t>
            </a:r>
            <a:r>
              <a:rPr lang="zh-CN" altLang="en-US" sz="1800" dirty="0">
                <a:solidFill>
                  <a:srgbClr val="FF0000"/>
                </a:solidFill>
                <a:ea typeface="楷体" panose="02010609060101010101" pitchFamily="49" charset="-122"/>
                <a:cs typeface="Times New Roman" panose="02020603050405020304" pitchFamily="18" charset="0"/>
              </a:rPr>
              <a:t>隐私保护</a:t>
            </a:r>
            <a:r>
              <a:rPr lang="zh-CN" altLang="en-US" sz="1800" dirty="0">
                <a:ea typeface="楷体" panose="02010609060101010101" pitchFamily="49" charset="-122"/>
                <a:cs typeface="Times New Roman" panose="02020603050405020304" pitchFamily="18" charset="0"/>
              </a:rPr>
              <a:t>限制而呈现孤岛分布，例如在医疗、企业、军事领域</a:t>
            </a:r>
          </a:p>
        </p:txBody>
      </p:sp>
      <p:pic>
        <p:nvPicPr>
          <p:cNvPr id="58" name="图片 57"/>
          <p:cNvPicPr>
            <a:picLocks noChangeAspect="1"/>
          </p:cNvPicPr>
          <p:nvPr/>
        </p:nvPicPr>
        <p:blipFill>
          <a:blip r:embed="rId6"/>
          <a:stretch>
            <a:fillRect/>
          </a:stretch>
        </p:blipFill>
        <p:spPr>
          <a:xfrm>
            <a:off x="3795525" y="4061972"/>
            <a:ext cx="959644" cy="944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9" name="图片 58"/>
          <p:cNvPicPr>
            <a:picLocks noChangeAspect="1"/>
          </p:cNvPicPr>
          <p:nvPr/>
        </p:nvPicPr>
        <p:blipFill>
          <a:blip r:embed="rId7"/>
          <a:stretch>
            <a:fillRect/>
          </a:stretch>
        </p:blipFill>
        <p:spPr>
          <a:xfrm>
            <a:off x="5399644" y="4043119"/>
            <a:ext cx="926701" cy="9447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0" name="图片 59"/>
          <p:cNvPicPr>
            <a:picLocks noChangeAspect="1"/>
          </p:cNvPicPr>
          <p:nvPr/>
        </p:nvPicPr>
        <p:blipFill>
          <a:blip r:embed="rId8"/>
          <a:stretch>
            <a:fillRect/>
          </a:stretch>
        </p:blipFill>
        <p:spPr>
          <a:xfrm>
            <a:off x="7701652" y="4067200"/>
            <a:ext cx="934012" cy="9582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1" name="文本框 60"/>
          <p:cNvSpPr txBox="1"/>
          <p:nvPr/>
        </p:nvSpPr>
        <p:spPr>
          <a:xfrm>
            <a:off x="464888" y="5595953"/>
            <a:ext cx="8439223" cy="707886"/>
          </a:xfrm>
          <a:prstGeom prst="rect">
            <a:avLst/>
          </a:prstGeom>
          <a:noFill/>
        </p:spPr>
        <p:txBody>
          <a:bodyPr wrap="square" rtlCol="0">
            <a:spAutoFit/>
          </a:bodyPr>
          <a:lstStyle/>
          <a:p>
            <a:r>
              <a:rPr lang="zh-CN" altLang="en-US" sz="2000" dirty="0">
                <a:solidFill>
                  <a:srgbClr val="FF0000"/>
                </a:solidFill>
                <a:ea typeface="楷体" panose="02010609060101010101" pitchFamily="49" charset="-122"/>
                <a:cs typeface="Times New Roman" panose="02020603050405020304" pitchFamily="18" charset="0"/>
              </a:rPr>
              <a:t>联邦学习的目的是在数据天然分散的情况下协同多方参与计算，有组织、有协作、有目的地完成传统的机器学习任务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尝试方案：</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Nested Dropout</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282850" y="1357723"/>
            <a:ext cx="8424936" cy="461665"/>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代码实现：</a:t>
            </a:r>
            <a:endParaRPr lang="zh-CN" altLang="en-US" b="1" dirty="0">
              <a:solidFill>
                <a:srgbClr val="FF0000"/>
              </a:solidFill>
              <a:ea typeface="楷体" panose="02010609060101010101" pitchFamily="49" charset="-122"/>
              <a:cs typeface="Times New Roman" panose="02020603050405020304" pitchFamily="18" charset="0"/>
            </a:endParaRPr>
          </a:p>
        </p:txBody>
      </p:sp>
      <p:pic>
        <p:nvPicPr>
          <p:cNvPr id="15" name="图片 14"/>
          <p:cNvPicPr>
            <a:picLocks noChangeAspect="1"/>
          </p:cNvPicPr>
          <p:nvPr/>
        </p:nvPicPr>
        <p:blipFill>
          <a:blip r:embed="rId3"/>
          <a:stretch>
            <a:fillRect/>
          </a:stretch>
        </p:blipFill>
        <p:spPr>
          <a:xfrm>
            <a:off x="4427984" y="1357723"/>
            <a:ext cx="4641452" cy="4474430"/>
          </a:xfrm>
          <a:prstGeom prst="rect">
            <a:avLst/>
          </a:prstGeom>
          <a:ln>
            <a:solidFill>
              <a:schemeClr val="tx1"/>
            </a:solidFill>
            <a:prstDash val="sysDash"/>
          </a:ln>
        </p:spPr>
      </p:pic>
      <p:pic>
        <p:nvPicPr>
          <p:cNvPr id="16" name="图片 15"/>
          <p:cNvPicPr>
            <a:picLocks noChangeAspect="1"/>
          </p:cNvPicPr>
          <p:nvPr/>
        </p:nvPicPr>
        <p:blipFill>
          <a:blip r:embed="rId4"/>
          <a:stretch>
            <a:fillRect/>
          </a:stretch>
        </p:blipFill>
        <p:spPr>
          <a:xfrm>
            <a:off x="167640" y="2406806"/>
            <a:ext cx="4132544" cy="2376264"/>
          </a:xfrm>
          <a:prstGeom prst="rect">
            <a:avLst/>
          </a:prstGeom>
          <a:ln>
            <a:solidFill>
              <a:schemeClr val="tx1"/>
            </a:solidFill>
            <a:prstDash val="sysDash"/>
          </a:ln>
        </p:spPr>
      </p:pic>
      <p:sp>
        <p:nvSpPr>
          <p:cNvPr id="17" name="矩形 16"/>
          <p:cNvSpPr/>
          <p:nvPr/>
        </p:nvSpPr>
        <p:spPr>
          <a:xfrm>
            <a:off x="611560" y="4869160"/>
            <a:ext cx="3132348" cy="338554"/>
          </a:xfrm>
          <a:prstGeom prst="rect">
            <a:avLst/>
          </a:prstGeom>
        </p:spPr>
        <p:txBody>
          <a:bodyPr wrap="square">
            <a:spAutoFit/>
          </a:bodyPr>
          <a:lstStyle/>
          <a:p>
            <a:pPr algn="ctr"/>
            <a:r>
              <a:rPr lang="en-US" altLang="zh-CN" sz="1600" dirty="0">
                <a:ea typeface="楷体" panose="02010609060101010101" pitchFamily="49" charset="-122"/>
                <a:cs typeface="Times New Roman" panose="02020603050405020304" pitchFamily="18" charset="0"/>
              </a:rPr>
              <a:t>Dropout PyTorch</a:t>
            </a:r>
            <a:r>
              <a:rPr lang="zh-CN" altLang="en-US" sz="1600" dirty="0">
                <a:ea typeface="楷体" panose="02010609060101010101" pitchFamily="49" charset="-122"/>
                <a:cs typeface="Times New Roman" panose="02020603050405020304" pitchFamily="18" charset="0"/>
              </a:rPr>
              <a:t>实现</a:t>
            </a:r>
          </a:p>
        </p:txBody>
      </p:sp>
      <p:sp>
        <p:nvSpPr>
          <p:cNvPr id="18" name="矩形 17"/>
          <p:cNvSpPr/>
          <p:nvPr/>
        </p:nvSpPr>
        <p:spPr>
          <a:xfrm>
            <a:off x="5182536" y="5980469"/>
            <a:ext cx="3132348" cy="338554"/>
          </a:xfrm>
          <a:prstGeom prst="rect">
            <a:avLst/>
          </a:prstGeom>
        </p:spPr>
        <p:txBody>
          <a:bodyPr wrap="square">
            <a:spAutoFit/>
          </a:bodyPr>
          <a:lstStyle/>
          <a:p>
            <a:pPr algn="ctr"/>
            <a:r>
              <a:rPr lang="en-US" altLang="zh-CN" sz="1600" dirty="0">
                <a:ea typeface="楷体" panose="02010609060101010101" pitchFamily="49" charset="-122"/>
                <a:cs typeface="Times New Roman" panose="02020603050405020304" pitchFamily="18" charset="0"/>
              </a:rPr>
              <a:t>Nested Dropout PyTorch</a:t>
            </a:r>
            <a:r>
              <a:rPr lang="zh-CN" altLang="en-US" sz="1600" dirty="0">
                <a:ea typeface="楷体" panose="02010609060101010101" pitchFamily="49" charset="-122"/>
                <a:cs typeface="Times New Roman" panose="02020603050405020304" pitchFamily="18" charset="0"/>
              </a:rPr>
              <a:t>实现</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尝试方案：</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Nested Dropout</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282850" y="1357723"/>
            <a:ext cx="8424936" cy="461665"/>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实验效果：</a:t>
            </a:r>
            <a:endParaRPr lang="zh-CN" altLang="en-US" b="1" dirty="0">
              <a:solidFill>
                <a:srgbClr val="FF0000"/>
              </a:solidFill>
              <a:ea typeface="楷体" panose="02010609060101010101" pitchFamily="49" charset="-122"/>
              <a:cs typeface="Times New Roman" panose="02020603050405020304" pitchFamily="18" charset="0"/>
            </a:endParaRPr>
          </a:p>
        </p:txBody>
      </p:sp>
      <p:graphicFrame>
        <p:nvGraphicFramePr>
          <p:cNvPr id="8" name="表格 7"/>
          <p:cNvGraphicFramePr>
            <a:graphicFrameLocks noGrp="1"/>
          </p:cNvGraphicFramePr>
          <p:nvPr>
            <p:custDataLst>
              <p:tags r:id="rId1"/>
            </p:custDataLst>
          </p:nvPr>
        </p:nvGraphicFramePr>
        <p:xfrm>
          <a:off x="370111" y="1844824"/>
          <a:ext cx="8522369" cy="1706880"/>
        </p:xfrm>
        <a:graphic>
          <a:graphicData uri="http://schemas.openxmlformats.org/drawingml/2006/table">
            <a:tbl>
              <a:tblPr firstRow="1" bandRow="1"/>
              <a:tblGrid>
                <a:gridCol w="2545705">
                  <a:extLst>
                    <a:ext uri="{9D8B030D-6E8A-4147-A177-3AD203B41FA5}">
                      <a16:colId xmlns:a16="http://schemas.microsoft.com/office/drawing/2014/main" val="20000"/>
                    </a:ext>
                  </a:extLst>
                </a:gridCol>
                <a:gridCol w="1140942">
                  <a:extLst>
                    <a:ext uri="{9D8B030D-6E8A-4147-A177-3AD203B41FA5}">
                      <a16:colId xmlns:a16="http://schemas.microsoft.com/office/drawing/2014/main" val="20001"/>
                    </a:ext>
                  </a:extLst>
                </a:gridCol>
                <a:gridCol w="1140942">
                  <a:extLst>
                    <a:ext uri="{9D8B030D-6E8A-4147-A177-3AD203B41FA5}">
                      <a16:colId xmlns:a16="http://schemas.microsoft.com/office/drawing/2014/main" val="20002"/>
                    </a:ext>
                  </a:extLst>
                </a:gridCol>
                <a:gridCol w="1140942">
                  <a:extLst>
                    <a:ext uri="{9D8B030D-6E8A-4147-A177-3AD203B41FA5}">
                      <a16:colId xmlns:a16="http://schemas.microsoft.com/office/drawing/2014/main" val="20003"/>
                    </a:ext>
                  </a:extLst>
                </a:gridCol>
                <a:gridCol w="1257694">
                  <a:extLst>
                    <a:ext uri="{9D8B030D-6E8A-4147-A177-3AD203B41FA5}">
                      <a16:colId xmlns:a16="http://schemas.microsoft.com/office/drawing/2014/main" val="20004"/>
                    </a:ext>
                  </a:extLst>
                </a:gridCol>
                <a:gridCol w="1296144">
                  <a:extLst>
                    <a:ext uri="{9D8B030D-6E8A-4147-A177-3AD203B41FA5}">
                      <a16:colId xmlns:a16="http://schemas.microsoft.com/office/drawing/2014/main" val="20005"/>
                    </a:ext>
                  </a:extLst>
                </a:gridCol>
              </a:tblGrid>
              <a:tr h="303310">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marL="0" algn="ctr" defTabSz="914400" rtl="0" eaLnBrk="1" fontAlgn="ctr" latinLnBrk="0" hangingPunct="1"/>
                      <a:endParaRPr lang="zh-CN" altLang="en-US"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MNIST</a:t>
                      </a:r>
                      <a:endParaRPr lang="zh-CN" altLang="en-US"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MNISTM</a:t>
                      </a:r>
                      <a:endParaRPr lang="zh-CN" altLang="en-US"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SVHN</a:t>
                      </a:r>
                      <a:endParaRPr lang="zh-CN" altLang="en-US"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CIFAR-10</a:t>
                      </a:r>
                      <a:endParaRPr lang="zh-CN" altLang="en-US"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CIFAR-100</a:t>
                      </a:r>
                      <a:endParaRPr lang="zh-CN" altLang="en-US"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03310">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FedAvg</a:t>
                      </a:r>
                      <a:endParaRPr lang="zh-CN" altLang="en-US" sz="16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96.02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46.05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1"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18.25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1"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72.68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44.63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26390">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FedAvg + Dropout(0.5)</a:t>
                      </a:r>
                      <a:endParaRPr lang="zh-CN" altLang="en-US" sz="16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95.54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54.24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8.78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41.26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03310">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marR="0" indent="0" algn="ctr" defTabSz="914400" rtl="0" eaLnBrk="1" fontAlgn="ctr" latinLnBrk="0" hangingPunct="1">
                        <a:lnSpc>
                          <a:spcPct val="100000"/>
                        </a:lnSpc>
                        <a:spcBef>
                          <a:spcPts val="0"/>
                        </a:spcBef>
                        <a:spcAft>
                          <a:spcPts val="0"/>
                        </a:spcAft>
                        <a:buClrTx/>
                        <a:buSzTx/>
                        <a:buFontTx/>
                        <a:buNone/>
                        <a:defRPr/>
                      </a:pPr>
                      <a:r>
                        <a:rPr lang="en-US" altLang="zh-CN" sz="16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FedAvg + Dropout(0.1)</a:t>
                      </a:r>
                      <a:endParaRPr lang="zh-CN" altLang="en-US" sz="16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1"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96.04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1"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59.84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11.21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70.80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1"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46.16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03310">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6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FedAvg + Nested</a:t>
                      </a:r>
                      <a:r>
                        <a:rPr lang="en-US" altLang="zh-CN" sz="1600" b="0" i="0" u="none" strike="noStrike" kern="1200" baseline="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 Dropout</a:t>
                      </a:r>
                      <a:endParaRPr lang="zh-CN" altLang="en-US" sz="16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95.59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51.53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13.56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67.25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algn="ctr" defTabSz="914400" rtl="0" eaLnBrk="1" fontAlgn="ctr" latinLnBrk="0" hangingPunct="1"/>
                      <a:r>
                        <a:rPr lang="en-US" altLang="zh-CN" sz="1800" b="0" i="0" u="none" strike="noStrike" kern="12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39.30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sp>
        <p:nvSpPr>
          <p:cNvPr id="9" name="矩形 8"/>
          <p:cNvSpPr/>
          <p:nvPr/>
        </p:nvSpPr>
        <p:spPr>
          <a:xfrm>
            <a:off x="392069" y="3631613"/>
            <a:ext cx="8500411" cy="2677656"/>
          </a:xfrm>
          <a:prstGeom prst="rect">
            <a:avLst/>
          </a:prstGeom>
        </p:spPr>
        <p:txBody>
          <a:bodyPr wrap="square">
            <a:spAutoFit/>
          </a:bodyPr>
          <a:lstStyle/>
          <a:p>
            <a:r>
              <a:rPr lang="zh-CN" altLang="en-US" sz="2000" b="1" dirty="0">
                <a:ea typeface="楷体" panose="02010609060101010101" pitchFamily="49" charset="-122"/>
                <a:cs typeface="Times New Roman" panose="02020603050405020304" pitchFamily="18" charset="0"/>
              </a:rPr>
              <a:t>对比方法</a:t>
            </a:r>
            <a:r>
              <a:rPr lang="zh-CN" altLang="en-US" sz="2000" dirty="0">
                <a:ea typeface="楷体" panose="02010609060101010101" pitchFamily="49" charset="-122"/>
                <a:cs typeface="Times New Roman" panose="02020603050405020304" pitchFamily="18" charset="0"/>
              </a:rPr>
              <a:t>：</a:t>
            </a:r>
            <a:r>
              <a:rPr lang="en-US" altLang="zh-CN" sz="2000" dirty="0">
                <a:ea typeface="楷体" panose="02010609060101010101" pitchFamily="49" charset="-122"/>
                <a:cs typeface="Times New Roman" panose="02020603050405020304" pitchFamily="18" charset="0"/>
              </a:rPr>
              <a:t>FedAvg</a:t>
            </a:r>
            <a:r>
              <a:rPr lang="zh-CN" altLang="en-US" sz="2000" dirty="0">
                <a:ea typeface="楷体" panose="02010609060101010101" pitchFamily="49" charset="-122"/>
                <a:cs typeface="Times New Roman" panose="02020603050405020304" pitchFamily="18" charset="0"/>
              </a:rPr>
              <a:t>，</a:t>
            </a:r>
            <a:r>
              <a:rPr lang="en-US" altLang="zh-CN" sz="2000" dirty="0">
                <a:ea typeface="楷体" panose="02010609060101010101" pitchFamily="49" charset="-122"/>
                <a:cs typeface="Times New Roman" panose="02020603050405020304" pitchFamily="18" charset="0"/>
              </a:rPr>
              <a:t>FedAvg</a:t>
            </a:r>
            <a:r>
              <a:rPr lang="zh-CN" altLang="en-US" sz="2000" dirty="0">
                <a:ea typeface="楷体" panose="02010609060101010101" pitchFamily="49" charset="-122"/>
                <a:cs typeface="Times New Roman" panose="02020603050405020304" pitchFamily="18" charset="0"/>
              </a:rPr>
              <a:t>和不同概率下的</a:t>
            </a:r>
            <a:r>
              <a:rPr lang="en-US" altLang="zh-CN" sz="2000" dirty="0">
                <a:ea typeface="楷体" panose="02010609060101010101" pitchFamily="49" charset="-122"/>
                <a:cs typeface="Times New Roman" panose="02020603050405020304" pitchFamily="18" charset="0"/>
              </a:rPr>
              <a:t>Dropout</a:t>
            </a:r>
            <a:endParaRPr lang="zh-CN" altLang="en-US" sz="20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r>
              <a:rPr lang="zh-CN" altLang="en-US" sz="2000" b="1" dirty="0">
                <a:ea typeface="楷体" panose="02010609060101010101" pitchFamily="49" charset="-122"/>
                <a:cs typeface="Times New Roman" panose="02020603050405020304" pitchFamily="18" charset="0"/>
              </a:rPr>
              <a:t>实验分析</a:t>
            </a:r>
            <a:r>
              <a:rPr lang="zh-CN" altLang="en-US" sz="2000" dirty="0">
                <a:ea typeface="楷体" panose="02010609060101010101" pitchFamily="49" charset="-122"/>
                <a:cs typeface="Times New Roman" panose="02020603050405020304" pitchFamily="18" charset="0"/>
              </a:rPr>
              <a:t>：</a:t>
            </a:r>
            <a:endParaRPr lang="en-US" altLang="zh-CN" sz="2000" dirty="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1800" dirty="0">
                <a:solidFill>
                  <a:srgbClr val="FF0000"/>
                </a:solidFill>
                <a:ea typeface="楷体" panose="02010609060101010101" pitchFamily="49" charset="-122"/>
                <a:cs typeface="Times New Roman" panose="02020603050405020304" pitchFamily="18" charset="0"/>
              </a:rPr>
              <a:t>部分场景下直接使用</a:t>
            </a:r>
            <a:r>
              <a:rPr lang="en-US" altLang="zh-CN" sz="1800" dirty="0">
                <a:solidFill>
                  <a:srgbClr val="FF0000"/>
                </a:solidFill>
                <a:ea typeface="楷体" panose="02010609060101010101" pitchFamily="49" charset="-122"/>
                <a:cs typeface="Times New Roman" panose="02020603050405020304" pitchFamily="18" charset="0"/>
              </a:rPr>
              <a:t>Dropout</a:t>
            </a:r>
            <a:r>
              <a:rPr lang="zh-CN" altLang="en-US" sz="1800" dirty="0">
                <a:solidFill>
                  <a:srgbClr val="FF0000"/>
                </a:solidFill>
                <a:ea typeface="楷体" panose="02010609060101010101" pitchFamily="49" charset="-122"/>
                <a:cs typeface="Times New Roman" panose="02020603050405020304" pitchFamily="18" charset="0"/>
              </a:rPr>
              <a:t>会带来性能提升</a:t>
            </a:r>
            <a:r>
              <a:rPr lang="zh-CN" altLang="en-US" sz="1800" dirty="0">
                <a:ea typeface="楷体" panose="02010609060101010101" pitchFamily="49" charset="-122"/>
                <a:cs typeface="Times New Roman" panose="02020603050405020304" pitchFamily="18" charset="0"/>
              </a:rPr>
              <a:t>：客户端本地数据经常数量较少且有偏，使用</a:t>
            </a:r>
            <a:r>
              <a:rPr lang="en-US" altLang="zh-CN" sz="1800" dirty="0">
                <a:ea typeface="楷体" panose="02010609060101010101" pitchFamily="49" charset="-122"/>
                <a:cs typeface="Times New Roman" panose="02020603050405020304" pitchFamily="18" charset="0"/>
              </a:rPr>
              <a:t>Dropout</a:t>
            </a:r>
            <a:r>
              <a:rPr lang="zh-CN" altLang="en-US" sz="1800" dirty="0">
                <a:ea typeface="楷体" panose="02010609060101010101" pitchFamily="49" charset="-122"/>
                <a:cs typeface="Times New Roman" panose="02020603050405020304" pitchFamily="18" charset="0"/>
              </a:rPr>
              <a:t>可以避免过拟合，因此可以提升性能</a:t>
            </a:r>
            <a:endParaRPr lang="en-US" altLang="zh-CN" sz="1800" dirty="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en-US" altLang="zh-CN" sz="1800" dirty="0">
                <a:solidFill>
                  <a:srgbClr val="FF0000"/>
                </a:solidFill>
                <a:ea typeface="楷体" panose="02010609060101010101" pitchFamily="49" charset="-122"/>
                <a:cs typeface="Times New Roman" panose="02020603050405020304" pitchFamily="18" charset="0"/>
              </a:rPr>
              <a:t>Dropout</a:t>
            </a:r>
            <a:r>
              <a:rPr lang="zh-CN" altLang="en-US" sz="1800" dirty="0">
                <a:solidFill>
                  <a:srgbClr val="FF0000"/>
                </a:solidFill>
                <a:ea typeface="楷体" panose="02010609060101010101" pitchFamily="49" charset="-122"/>
                <a:cs typeface="Times New Roman" panose="02020603050405020304" pitchFamily="18" charset="0"/>
              </a:rPr>
              <a:t>的比例不能太大</a:t>
            </a:r>
            <a:r>
              <a:rPr lang="zh-CN" altLang="en-US" sz="1800" dirty="0">
                <a:ea typeface="楷体" panose="02010609060101010101" pitchFamily="49" charset="-122"/>
                <a:cs typeface="Times New Roman" panose="02020603050405020304" pitchFamily="18" charset="0"/>
              </a:rPr>
              <a:t>：设置为</a:t>
            </a:r>
            <a:r>
              <a:rPr lang="en-US" altLang="zh-CN" sz="1800" dirty="0">
                <a:ea typeface="楷体" panose="02010609060101010101" pitchFamily="49" charset="-122"/>
                <a:cs typeface="Times New Roman" panose="02020603050405020304" pitchFamily="18" charset="0"/>
              </a:rPr>
              <a:t>0.5</a:t>
            </a:r>
            <a:r>
              <a:rPr lang="zh-CN" altLang="en-US" sz="1800" dirty="0">
                <a:ea typeface="楷体" panose="02010609060101010101" pitchFamily="49" charset="-122"/>
                <a:cs typeface="Times New Roman" panose="02020603050405020304" pitchFamily="18" charset="0"/>
              </a:rPr>
              <a:t>相当于每次训练丢弃的神经元太多，造成训练不稳定</a:t>
            </a:r>
            <a:endParaRPr lang="en-US" altLang="zh-CN" sz="1800" dirty="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en-US" altLang="zh-CN" sz="1800" dirty="0">
                <a:solidFill>
                  <a:srgbClr val="FF0000"/>
                </a:solidFill>
                <a:ea typeface="楷体" panose="02010609060101010101" pitchFamily="49" charset="-122"/>
                <a:cs typeface="Times New Roman" panose="02020603050405020304" pitchFamily="18" charset="0"/>
              </a:rPr>
              <a:t>Nested Dropout</a:t>
            </a:r>
            <a:r>
              <a:rPr lang="zh-CN" altLang="en-US" sz="1800" dirty="0">
                <a:solidFill>
                  <a:srgbClr val="FF0000"/>
                </a:solidFill>
                <a:ea typeface="楷体" panose="02010609060101010101" pitchFamily="49" charset="-122"/>
                <a:cs typeface="Times New Roman" panose="02020603050405020304" pitchFamily="18" charset="0"/>
              </a:rPr>
              <a:t>效果不好</a:t>
            </a:r>
            <a:r>
              <a:rPr lang="zh-CN" altLang="en-US" sz="1800" dirty="0">
                <a:ea typeface="楷体" panose="02010609060101010101" pitchFamily="49" charset="-122"/>
                <a:cs typeface="Times New Roman" panose="02020603050405020304" pitchFamily="18" charset="0"/>
              </a:rPr>
              <a:t>：这种方法强制神经元有序太过“暴力”，没有免费的午餐，强制有序自然会带来性能损失</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思路转变</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6" name="圆角矩形 5"/>
          <p:cNvSpPr/>
          <p:nvPr/>
        </p:nvSpPr>
        <p:spPr bwMode="auto">
          <a:xfrm>
            <a:off x="514151" y="2446802"/>
            <a:ext cx="4968552" cy="164172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文本框 9"/>
          <p:cNvSpPr txBox="1"/>
          <p:nvPr/>
        </p:nvSpPr>
        <p:spPr>
          <a:xfrm>
            <a:off x="364020" y="2496415"/>
            <a:ext cx="1800200" cy="461665"/>
          </a:xfrm>
          <a:prstGeom prst="rect">
            <a:avLst/>
          </a:prstGeom>
          <a:noFill/>
        </p:spPr>
        <p:txBody>
          <a:bodyPr wrap="square" rtlCol="0">
            <a:spAutoFit/>
          </a:bodyPr>
          <a:lstStyle/>
          <a:p>
            <a:pPr algn="ctr"/>
            <a:r>
              <a:rPr lang="zh-CN" altLang="en-US" dirty="0">
                <a:ea typeface="楷体" panose="02010609060101010101" pitchFamily="49" charset="-122"/>
                <a:cs typeface="Times New Roman" panose="02020603050405020304" pitchFamily="18" charset="0"/>
              </a:rPr>
              <a:t>客户端</a:t>
            </a:r>
            <a:r>
              <a:rPr lang="en-US" altLang="zh-CN" dirty="0">
                <a:ea typeface="楷体" panose="02010609060101010101" pitchFamily="49" charset="-122"/>
                <a:cs typeface="Times New Roman" panose="02020603050405020304" pitchFamily="18" charset="0"/>
              </a:rPr>
              <a:t>A</a:t>
            </a:r>
            <a:endParaRPr lang="zh-CN" altLang="en-US" dirty="0">
              <a:ea typeface="楷体" panose="02010609060101010101" pitchFamily="49" charset="-122"/>
              <a:cs typeface="Times New Roman" panose="02020603050405020304" pitchFamily="18" charset="0"/>
            </a:endParaRPr>
          </a:p>
        </p:txBody>
      </p:sp>
      <p:grpSp>
        <p:nvGrpSpPr>
          <p:cNvPr id="11" name="组合 10"/>
          <p:cNvGrpSpPr/>
          <p:nvPr/>
        </p:nvGrpSpPr>
        <p:grpSpPr>
          <a:xfrm>
            <a:off x="4079263" y="3076953"/>
            <a:ext cx="1152128" cy="423181"/>
            <a:chOff x="1259632" y="4149080"/>
            <a:chExt cx="1368152" cy="558894"/>
          </a:xfrm>
        </p:grpSpPr>
        <p:sp>
          <p:nvSpPr>
            <p:cNvPr id="12" name="矩形 11"/>
            <p:cNvSpPr/>
            <p:nvPr/>
          </p:nvSpPr>
          <p:spPr bwMode="auto">
            <a:xfrm>
              <a:off x="1259632" y="4149080"/>
              <a:ext cx="1152128" cy="2880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矩形 12"/>
            <p:cNvSpPr/>
            <p:nvPr/>
          </p:nvSpPr>
          <p:spPr bwMode="auto">
            <a:xfrm>
              <a:off x="1331640" y="4265909"/>
              <a:ext cx="1152128" cy="28803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矩形 14"/>
            <p:cNvSpPr/>
            <p:nvPr/>
          </p:nvSpPr>
          <p:spPr bwMode="auto">
            <a:xfrm>
              <a:off x="1475656" y="4419942"/>
              <a:ext cx="1152128" cy="288032"/>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16" name="组合 15"/>
          <p:cNvGrpSpPr/>
          <p:nvPr/>
        </p:nvGrpSpPr>
        <p:grpSpPr>
          <a:xfrm>
            <a:off x="2170335" y="3012835"/>
            <a:ext cx="1148963" cy="567197"/>
            <a:chOff x="899592" y="4869160"/>
            <a:chExt cx="1148963" cy="567197"/>
          </a:xfrm>
        </p:grpSpPr>
        <p:sp>
          <p:nvSpPr>
            <p:cNvPr id="17" name="椭圆 16"/>
            <p:cNvSpPr/>
            <p:nvPr/>
          </p:nvSpPr>
          <p:spPr bwMode="auto">
            <a:xfrm>
              <a:off x="899592" y="4869160"/>
              <a:ext cx="216024" cy="216024"/>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椭圆 17"/>
            <p:cNvSpPr/>
            <p:nvPr/>
          </p:nvSpPr>
          <p:spPr bwMode="auto">
            <a:xfrm>
              <a:off x="1210572" y="4869160"/>
              <a:ext cx="216024" cy="216024"/>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椭圆 18"/>
            <p:cNvSpPr/>
            <p:nvPr/>
          </p:nvSpPr>
          <p:spPr bwMode="auto">
            <a:xfrm>
              <a:off x="1521551" y="4869160"/>
              <a:ext cx="216024" cy="216024"/>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椭圆 19"/>
            <p:cNvSpPr/>
            <p:nvPr/>
          </p:nvSpPr>
          <p:spPr bwMode="auto">
            <a:xfrm>
              <a:off x="1832531" y="4869160"/>
              <a:ext cx="216024" cy="216024"/>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椭圆 20"/>
            <p:cNvSpPr/>
            <p:nvPr/>
          </p:nvSpPr>
          <p:spPr bwMode="auto">
            <a:xfrm>
              <a:off x="1205984" y="5220333"/>
              <a:ext cx="216024" cy="216024"/>
            </a:xfrm>
            <a:prstGeom prst="ellipse">
              <a:avLst/>
            </a:prstGeom>
            <a:ln>
              <a:solidFill>
                <a:srgbClr val="007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椭圆 21"/>
            <p:cNvSpPr/>
            <p:nvPr/>
          </p:nvSpPr>
          <p:spPr bwMode="auto">
            <a:xfrm>
              <a:off x="1521551" y="5212030"/>
              <a:ext cx="216024" cy="216024"/>
            </a:xfrm>
            <a:prstGeom prst="ellipse">
              <a:avLst/>
            </a:prstGeom>
            <a:ln>
              <a:solidFill>
                <a:srgbClr val="7030A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23" name="直接连接符 22"/>
            <p:cNvCxnSpPr>
              <a:stCxn id="17" idx="4"/>
              <a:endCxn id="21" idx="0"/>
            </p:cNvCxnSpPr>
            <p:nvPr/>
          </p:nvCxnSpPr>
          <p:spPr bwMode="auto">
            <a:xfrm>
              <a:off x="1007604" y="5085184"/>
              <a:ext cx="306392"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24" name="直接连接符 23"/>
            <p:cNvCxnSpPr>
              <a:stCxn id="18" idx="4"/>
              <a:endCxn id="21" idx="0"/>
            </p:cNvCxnSpPr>
            <p:nvPr/>
          </p:nvCxnSpPr>
          <p:spPr bwMode="auto">
            <a:xfrm flipH="1">
              <a:off x="1313996" y="5085184"/>
              <a:ext cx="4588"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25" name="直接连接符 24"/>
            <p:cNvCxnSpPr>
              <a:stCxn id="19" idx="4"/>
              <a:endCxn id="21" idx="0"/>
            </p:cNvCxnSpPr>
            <p:nvPr/>
          </p:nvCxnSpPr>
          <p:spPr bwMode="auto">
            <a:xfrm flipH="1">
              <a:off x="1313996" y="5085184"/>
              <a:ext cx="315567"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26" name="直接连接符 25"/>
            <p:cNvCxnSpPr>
              <a:stCxn id="20" idx="4"/>
              <a:endCxn id="21" idx="0"/>
            </p:cNvCxnSpPr>
            <p:nvPr/>
          </p:nvCxnSpPr>
          <p:spPr bwMode="auto">
            <a:xfrm flipH="1">
              <a:off x="1313996" y="5085184"/>
              <a:ext cx="626547"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27" name="直接连接符 26"/>
            <p:cNvCxnSpPr>
              <a:stCxn id="17" idx="4"/>
              <a:endCxn id="22" idx="0"/>
            </p:cNvCxnSpPr>
            <p:nvPr/>
          </p:nvCxnSpPr>
          <p:spPr bwMode="auto">
            <a:xfrm>
              <a:off x="1007604" y="5085184"/>
              <a:ext cx="621959"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28" name="直接连接符 27"/>
            <p:cNvCxnSpPr>
              <a:stCxn id="18" idx="4"/>
              <a:endCxn id="22" idx="0"/>
            </p:cNvCxnSpPr>
            <p:nvPr/>
          </p:nvCxnSpPr>
          <p:spPr bwMode="auto">
            <a:xfrm>
              <a:off x="1318584" y="5085184"/>
              <a:ext cx="310979"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29" name="直接连接符 28"/>
            <p:cNvCxnSpPr>
              <a:stCxn id="19" idx="4"/>
              <a:endCxn id="22" idx="0"/>
            </p:cNvCxnSpPr>
            <p:nvPr/>
          </p:nvCxnSpPr>
          <p:spPr bwMode="auto">
            <a:xfrm>
              <a:off x="1629563" y="5085184"/>
              <a:ext cx="0"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30" name="直接连接符 29"/>
            <p:cNvCxnSpPr>
              <a:stCxn id="20" idx="4"/>
              <a:endCxn id="22" idx="0"/>
            </p:cNvCxnSpPr>
            <p:nvPr/>
          </p:nvCxnSpPr>
          <p:spPr bwMode="auto">
            <a:xfrm flipH="1">
              <a:off x="1629563" y="5085184"/>
              <a:ext cx="310980" cy="126846"/>
            </a:xfrm>
            <a:prstGeom prst="line">
              <a:avLst/>
            </a:prstGeom>
            <a:solidFill>
              <a:schemeClr val="accent1"/>
            </a:solidFill>
            <a:ln w="12700" cap="flat" cmpd="sng" algn="ctr">
              <a:solidFill>
                <a:schemeClr val="tx1"/>
              </a:solidFill>
              <a:prstDash val="solid"/>
              <a:round/>
              <a:headEnd type="none" w="med" len="med"/>
              <a:tailEnd type="none" w="med" len="med"/>
            </a:ln>
          </p:spPr>
        </p:cxnSp>
      </p:grpSp>
      <p:sp>
        <p:nvSpPr>
          <p:cNvPr id="31" name="iconfont-11607-6151091"/>
          <p:cNvSpPr/>
          <p:nvPr/>
        </p:nvSpPr>
        <p:spPr>
          <a:xfrm>
            <a:off x="840312" y="3005360"/>
            <a:ext cx="502698" cy="566369"/>
          </a:xfrm>
          <a:custGeom>
            <a:avLst/>
            <a:gdLst>
              <a:gd name="T0" fmla="*/ 0 w 11200"/>
              <a:gd name="T1" fmla="*/ 4452 h 12800"/>
              <a:gd name="T2" fmla="*/ 11200 w 11200"/>
              <a:gd name="T3" fmla="*/ 4452 h 12800"/>
              <a:gd name="T4" fmla="*/ 11200 w 11200"/>
              <a:gd name="T5" fmla="*/ 8348 h 12800"/>
              <a:gd name="T6" fmla="*/ 0 w 11200"/>
              <a:gd name="T7" fmla="*/ 8348 h 12800"/>
              <a:gd name="T8" fmla="*/ 0 w 11200"/>
              <a:gd name="T9" fmla="*/ 4452 h 12800"/>
              <a:gd name="T10" fmla="*/ 0 w 11200"/>
              <a:gd name="T11" fmla="*/ 0 h 12800"/>
              <a:gd name="T12" fmla="*/ 11200 w 11200"/>
              <a:gd name="T13" fmla="*/ 0 h 12800"/>
              <a:gd name="T14" fmla="*/ 11200 w 11200"/>
              <a:gd name="T15" fmla="*/ 3896 h 12800"/>
              <a:gd name="T16" fmla="*/ 0 w 11200"/>
              <a:gd name="T17" fmla="*/ 3896 h 12800"/>
              <a:gd name="T18" fmla="*/ 0 w 11200"/>
              <a:gd name="T19" fmla="*/ 0 h 12800"/>
              <a:gd name="T20" fmla="*/ 0 w 11200"/>
              <a:gd name="T21" fmla="*/ 8904 h 12800"/>
              <a:gd name="T22" fmla="*/ 11200 w 11200"/>
              <a:gd name="T23" fmla="*/ 8904 h 12800"/>
              <a:gd name="T24" fmla="*/ 11200 w 11200"/>
              <a:gd name="T25" fmla="*/ 12800 h 12800"/>
              <a:gd name="T26" fmla="*/ 0 w 11200"/>
              <a:gd name="T27" fmla="*/ 12800 h 12800"/>
              <a:gd name="T28" fmla="*/ 0 w 11200"/>
              <a:gd name="T29" fmla="*/ 8904 h 12800"/>
              <a:gd name="T30" fmla="*/ 1680 w 11200"/>
              <a:gd name="T31" fmla="*/ 1670 h 12800"/>
              <a:gd name="T32" fmla="*/ 1680 w 11200"/>
              <a:gd name="T33" fmla="*/ 2226 h 12800"/>
              <a:gd name="T34" fmla="*/ 2800 w 11200"/>
              <a:gd name="T35" fmla="*/ 2226 h 12800"/>
              <a:gd name="T36" fmla="*/ 2800 w 11200"/>
              <a:gd name="T37" fmla="*/ 1670 h 12800"/>
              <a:gd name="T38" fmla="*/ 1680 w 11200"/>
              <a:gd name="T39" fmla="*/ 1670 h 12800"/>
              <a:gd name="T40" fmla="*/ 1680 w 11200"/>
              <a:gd name="T41" fmla="*/ 6122 h 12800"/>
              <a:gd name="T42" fmla="*/ 1680 w 11200"/>
              <a:gd name="T43" fmla="*/ 6678 h 12800"/>
              <a:gd name="T44" fmla="*/ 2800 w 11200"/>
              <a:gd name="T45" fmla="*/ 6678 h 12800"/>
              <a:gd name="T46" fmla="*/ 2800 w 11200"/>
              <a:gd name="T47" fmla="*/ 6122 h 12800"/>
              <a:gd name="T48" fmla="*/ 1680 w 11200"/>
              <a:gd name="T49" fmla="*/ 6122 h 12800"/>
              <a:gd name="T50" fmla="*/ 1680 w 11200"/>
              <a:gd name="T51" fmla="*/ 10574 h 12800"/>
              <a:gd name="T52" fmla="*/ 1680 w 11200"/>
              <a:gd name="T53" fmla="*/ 11130 h 12800"/>
              <a:gd name="T54" fmla="*/ 2800 w 11200"/>
              <a:gd name="T55" fmla="*/ 11130 h 12800"/>
              <a:gd name="T56" fmla="*/ 2800 w 11200"/>
              <a:gd name="T57" fmla="*/ 10574 h 12800"/>
              <a:gd name="T58" fmla="*/ 1680 w 11200"/>
              <a:gd name="T5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00" h="12800">
                <a:moveTo>
                  <a:pt x="0" y="4452"/>
                </a:moveTo>
                <a:lnTo>
                  <a:pt x="11200" y="4452"/>
                </a:lnTo>
                <a:lnTo>
                  <a:pt x="11200" y="8348"/>
                </a:lnTo>
                <a:lnTo>
                  <a:pt x="0" y="8348"/>
                </a:lnTo>
                <a:lnTo>
                  <a:pt x="0" y="4452"/>
                </a:lnTo>
                <a:close/>
                <a:moveTo>
                  <a:pt x="0" y="0"/>
                </a:moveTo>
                <a:lnTo>
                  <a:pt x="11200" y="0"/>
                </a:lnTo>
                <a:lnTo>
                  <a:pt x="11200" y="3896"/>
                </a:lnTo>
                <a:lnTo>
                  <a:pt x="0" y="3896"/>
                </a:lnTo>
                <a:lnTo>
                  <a:pt x="0" y="0"/>
                </a:lnTo>
                <a:close/>
                <a:moveTo>
                  <a:pt x="0" y="8904"/>
                </a:moveTo>
                <a:lnTo>
                  <a:pt x="11200" y="8904"/>
                </a:lnTo>
                <a:lnTo>
                  <a:pt x="11200" y="12800"/>
                </a:lnTo>
                <a:lnTo>
                  <a:pt x="0" y="12800"/>
                </a:lnTo>
                <a:lnTo>
                  <a:pt x="0" y="8904"/>
                </a:lnTo>
                <a:close/>
                <a:moveTo>
                  <a:pt x="1680" y="1670"/>
                </a:moveTo>
                <a:lnTo>
                  <a:pt x="1680" y="2226"/>
                </a:lnTo>
                <a:lnTo>
                  <a:pt x="2800" y="2226"/>
                </a:lnTo>
                <a:lnTo>
                  <a:pt x="2800" y="1670"/>
                </a:lnTo>
                <a:lnTo>
                  <a:pt x="1680" y="1670"/>
                </a:lnTo>
                <a:close/>
                <a:moveTo>
                  <a:pt x="1680" y="6122"/>
                </a:moveTo>
                <a:lnTo>
                  <a:pt x="1680" y="6678"/>
                </a:lnTo>
                <a:lnTo>
                  <a:pt x="2800" y="6678"/>
                </a:lnTo>
                <a:lnTo>
                  <a:pt x="2800" y="6122"/>
                </a:lnTo>
                <a:lnTo>
                  <a:pt x="1680" y="6122"/>
                </a:lnTo>
                <a:close/>
                <a:moveTo>
                  <a:pt x="1680" y="10574"/>
                </a:moveTo>
                <a:lnTo>
                  <a:pt x="1680" y="11130"/>
                </a:lnTo>
                <a:lnTo>
                  <a:pt x="2800" y="11130"/>
                </a:lnTo>
                <a:lnTo>
                  <a:pt x="2800" y="10574"/>
                </a:lnTo>
                <a:lnTo>
                  <a:pt x="1680" y="105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2" name="右箭头 31"/>
          <p:cNvSpPr/>
          <p:nvPr/>
        </p:nvSpPr>
        <p:spPr bwMode="auto">
          <a:xfrm>
            <a:off x="1594271" y="3210340"/>
            <a:ext cx="360040" cy="22567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右箭头 32"/>
          <p:cNvSpPr/>
          <p:nvPr/>
        </p:nvSpPr>
        <p:spPr bwMode="auto">
          <a:xfrm>
            <a:off x="3538436" y="3210340"/>
            <a:ext cx="360040" cy="22567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4" name="文本框 33"/>
          <p:cNvSpPr txBox="1"/>
          <p:nvPr/>
        </p:nvSpPr>
        <p:spPr>
          <a:xfrm>
            <a:off x="623609" y="3699320"/>
            <a:ext cx="936104" cy="276999"/>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异构数据</a:t>
            </a:r>
          </a:p>
        </p:txBody>
      </p:sp>
      <p:sp>
        <p:nvSpPr>
          <p:cNvPr id="35" name="文本框 34"/>
          <p:cNvSpPr txBox="1"/>
          <p:nvPr/>
        </p:nvSpPr>
        <p:spPr>
          <a:xfrm>
            <a:off x="2103525" y="3696461"/>
            <a:ext cx="1300837" cy="276999"/>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位置相关模型</a:t>
            </a:r>
          </a:p>
        </p:txBody>
      </p:sp>
      <p:sp>
        <p:nvSpPr>
          <p:cNvPr id="36" name="文本框 35"/>
          <p:cNvSpPr txBox="1"/>
          <p:nvPr/>
        </p:nvSpPr>
        <p:spPr>
          <a:xfrm>
            <a:off x="4079262" y="3696461"/>
            <a:ext cx="1197307" cy="276999"/>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位置相关特征</a:t>
            </a:r>
          </a:p>
        </p:txBody>
      </p:sp>
      <p:sp>
        <p:nvSpPr>
          <p:cNvPr id="64" name="文本框 63"/>
          <p:cNvSpPr txBox="1"/>
          <p:nvPr/>
        </p:nvSpPr>
        <p:spPr>
          <a:xfrm>
            <a:off x="5724128" y="2690250"/>
            <a:ext cx="2674118" cy="1077218"/>
          </a:xfrm>
          <a:prstGeom prst="rect">
            <a:avLst/>
          </a:prstGeom>
          <a:noFill/>
        </p:spPr>
        <p:txBody>
          <a:bodyPr wrap="square" rtlCol="0">
            <a:spAutoFit/>
          </a:bodyPr>
          <a:lstStyle/>
          <a:p>
            <a:pPr algn="ctr"/>
            <a:r>
              <a:rPr lang="zh-CN" altLang="en-US" sz="3200" b="1" dirty="0">
                <a:solidFill>
                  <a:srgbClr val="FF0000"/>
                </a:solidFill>
                <a:ea typeface="楷体" panose="02010609060101010101" pitchFamily="49" charset="-122"/>
                <a:cs typeface="Times New Roman" panose="02020603050405020304" pitchFamily="18" charset="0"/>
              </a:rPr>
              <a:t>位置相关模型也容易聚合</a:t>
            </a:r>
            <a:endParaRPr lang="en-US" altLang="zh-CN" sz="3200" b="1" dirty="0">
              <a:solidFill>
                <a:srgbClr val="FF0000"/>
              </a:solidFill>
              <a:ea typeface="楷体" panose="02010609060101010101" pitchFamily="49" charset="-122"/>
              <a:cs typeface="Times New Roman" panose="02020603050405020304" pitchFamily="18" charset="0"/>
            </a:endParaRPr>
          </a:p>
        </p:txBody>
      </p:sp>
      <p:sp>
        <p:nvSpPr>
          <p:cNvPr id="65" name="文本框 64"/>
          <p:cNvSpPr txBox="1"/>
          <p:nvPr/>
        </p:nvSpPr>
        <p:spPr>
          <a:xfrm>
            <a:off x="167640" y="1334189"/>
            <a:ext cx="8461636" cy="800219"/>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有序 </a:t>
            </a:r>
            <a:r>
              <a:rPr lang="en-US" altLang="zh-CN" dirty="0">
                <a:ea typeface="楷体" panose="02010609060101010101" pitchFamily="49" charset="-122"/>
                <a:cs typeface="Times New Roman" panose="02020603050405020304" pitchFamily="18" charset="0"/>
                <a:sym typeface="Wingdings" panose="05000000000000000000" pitchFamily="2" charset="2"/>
              </a:rPr>
              <a:t> </a:t>
            </a:r>
            <a:r>
              <a:rPr lang="zh-CN" altLang="en-US" dirty="0">
                <a:ea typeface="楷体" panose="02010609060101010101" pitchFamily="49" charset="-122"/>
                <a:cs typeface="Times New Roman" panose="02020603050405020304" pitchFamily="18" charset="0"/>
                <a:sym typeface="Wingdings" panose="05000000000000000000" pitchFamily="2" charset="2"/>
              </a:rPr>
              <a:t>位置相关</a:t>
            </a:r>
            <a:endParaRPr lang="en-US" altLang="zh-CN" dirty="0">
              <a:ea typeface="楷体" panose="02010609060101010101" pitchFamily="49" charset="-122"/>
              <a:cs typeface="Times New Roman" panose="02020603050405020304" pitchFamily="18" charset="0"/>
            </a:endParaRPr>
          </a:p>
          <a:p>
            <a:pPr lvl="1"/>
            <a:r>
              <a:rPr lang="en-US" altLang="zh-CN" sz="2200" dirty="0">
                <a:ea typeface="楷体" panose="02010609060101010101" pitchFamily="49" charset="-122"/>
                <a:cs typeface="Times New Roman" panose="02020603050405020304" pitchFamily="18" charset="0"/>
              </a:rPr>
              <a:t>--</a:t>
            </a:r>
            <a:r>
              <a:rPr lang="zh-CN" altLang="en-US" sz="2200" dirty="0">
                <a:ea typeface="楷体" panose="02010609060101010101" pitchFamily="49" charset="-122"/>
                <a:cs typeface="Times New Roman" panose="02020603050405020304" pitchFamily="18" charset="0"/>
              </a:rPr>
              <a:t>强制神经元有序的约束太强，或许只需要做到“位置相关即可”</a:t>
            </a:r>
            <a:endParaRPr lang="en-US" altLang="zh-CN" sz="2200" dirty="0">
              <a:ea typeface="楷体" panose="02010609060101010101" pitchFamily="49" charset="-122"/>
              <a:cs typeface="Times New Roman" panose="02020603050405020304" pitchFamily="18" charset="0"/>
            </a:endParaRPr>
          </a:p>
        </p:txBody>
      </p:sp>
      <p:sp>
        <p:nvSpPr>
          <p:cNvPr id="67" name="文本框 66"/>
          <p:cNvSpPr txBox="1"/>
          <p:nvPr/>
        </p:nvSpPr>
        <p:spPr>
          <a:xfrm>
            <a:off x="167640" y="4302035"/>
            <a:ext cx="8461636" cy="800219"/>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联想到</a:t>
            </a:r>
            <a:r>
              <a:rPr lang="en-US" altLang="zh-CN" dirty="0">
                <a:ea typeface="楷体" panose="02010609060101010101" pitchFamily="49" charset="-122"/>
                <a:cs typeface="Times New Roman" panose="02020603050405020304" pitchFamily="18" charset="0"/>
              </a:rPr>
              <a:t>NLP</a:t>
            </a:r>
            <a:r>
              <a:rPr lang="zh-CN" altLang="en-US" dirty="0">
                <a:ea typeface="楷体" panose="02010609060101010101" pitchFamily="49" charset="-122"/>
                <a:cs typeface="Times New Roman" panose="02020603050405020304" pitchFamily="18" charset="0"/>
              </a:rPr>
              <a:t>中的位置相关处理技术：</a:t>
            </a:r>
            <a:endParaRPr lang="en-US" altLang="zh-CN" dirty="0">
              <a:ea typeface="楷体" panose="02010609060101010101" pitchFamily="49" charset="-122"/>
              <a:cs typeface="Times New Roman" panose="02020603050405020304" pitchFamily="18" charset="0"/>
            </a:endParaRPr>
          </a:p>
          <a:p>
            <a:pPr lvl="1"/>
            <a:r>
              <a:rPr lang="en-US" altLang="zh-CN" sz="2200" dirty="0">
                <a:ea typeface="楷体" panose="02010609060101010101" pitchFamily="49" charset="-122"/>
                <a:cs typeface="Times New Roman" panose="02020603050405020304" pitchFamily="18" charset="0"/>
              </a:rPr>
              <a:t>--Transformer</a:t>
            </a:r>
            <a:r>
              <a:rPr lang="zh-CN" altLang="en-US" sz="2200" dirty="0">
                <a:ea typeface="楷体" panose="02010609060101010101" pitchFamily="49" charset="-122"/>
                <a:cs typeface="Times New Roman" panose="02020603050405020304" pitchFamily="18" charset="0"/>
              </a:rPr>
              <a:t>中的位置编码</a:t>
            </a:r>
            <a:endParaRPr lang="en-US" altLang="zh-CN" sz="2200" dirty="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11560" y="5191818"/>
            <a:ext cx="7786686" cy="110170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Transformer</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中的位置编码</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37" name="图片 36"/>
          <p:cNvPicPr>
            <a:picLocks noChangeAspect="1"/>
          </p:cNvPicPr>
          <p:nvPr/>
        </p:nvPicPr>
        <p:blipFill>
          <a:blip r:embed="rId3"/>
          <a:stretch>
            <a:fillRect/>
          </a:stretch>
        </p:blipFill>
        <p:spPr>
          <a:xfrm>
            <a:off x="918028" y="1828311"/>
            <a:ext cx="3286307" cy="4356958"/>
          </a:xfrm>
          <a:prstGeom prst="rect">
            <a:avLst/>
          </a:prstGeom>
        </p:spPr>
      </p:pic>
      <p:sp>
        <p:nvSpPr>
          <p:cNvPr id="38" name="文本框 37"/>
          <p:cNvSpPr txBox="1"/>
          <p:nvPr/>
        </p:nvSpPr>
        <p:spPr>
          <a:xfrm>
            <a:off x="5364088" y="1712126"/>
            <a:ext cx="2769887" cy="1015663"/>
          </a:xfrm>
          <a:prstGeom prst="rect">
            <a:avLst/>
          </a:prstGeom>
          <a:noFill/>
        </p:spPr>
        <p:txBody>
          <a:bodyPr wrap="square" rtlCol="0">
            <a:spAutoFit/>
          </a:bodyPr>
          <a:lstStyle/>
          <a:p>
            <a:pPr algn="ctr"/>
            <a:r>
              <a:rPr lang="en-US" altLang="zh-CN" sz="2000" dirty="0">
                <a:solidFill>
                  <a:srgbClr val="00B050"/>
                </a:solidFill>
              </a:rPr>
              <a:t>Position Encoding:</a:t>
            </a:r>
          </a:p>
          <a:p>
            <a:pPr algn="ctr"/>
            <a:r>
              <a:rPr lang="en-US" altLang="zh-CN" sz="2000" dirty="0">
                <a:solidFill>
                  <a:srgbClr val="00B050"/>
                </a:solidFill>
              </a:rPr>
              <a:t>Fixed</a:t>
            </a:r>
          </a:p>
          <a:p>
            <a:pPr algn="ctr"/>
            <a:r>
              <a:rPr lang="en-US" altLang="zh-CN" sz="2000" dirty="0">
                <a:solidFill>
                  <a:srgbClr val="00B050"/>
                </a:solidFill>
              </a:rPr>
              <a:t>Shape = (K, d)</a:t>
            </a:r>
            <a:endParaRPr lang="zh-CN" altLang="en-US" sz="2000" dirty="0">
              <a:solidFill>
                <a:srgbClr val="00B050"/>
              </a:solidFill>
            </a:endParaRPr>
          </a:p>
        </p:txBody>
      </p:sp>
      <p:pic>
        <p:nvPicPr>
          <p:cNvPr id="39" name="图片 38"/>
          <p:cNvPicPr>
            <a:picLocks noChangeAspect="1"/>
          </p:cNvPicPr>
          <p:nvPr/>
        </p:nvPicPr>
        <p:blipFill>
          <a:blip r:embed="rId4"/>
          <a:stretch>
            <a:fillRect/>
          </a:stretch>
        </p:blipFill>
        <p:spPr>
          <a:xfrm>
            <a:off x="5364088" y="2790089"/>
            <a:ext cx="2736304" cy="601547"/>
          </a:xfrm>
          <a:prstGeom prst="rect">
            <a:avLst/>
          </a:prstGeom>
        </p:spPr>
      </p:pic>
      <p:pic>
        <p:nvPicPr>
          <p:cNvPr id="40" name="Picture 2" descr="https://pic2.zhimg.com/80/v2-6bf3c3eb234c8992f552ae7699d55975_1440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4335" y="3645024"/>
            <a:ext cx="4767369" cy="2495344"/>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40"/>
          <p:cNvSpPr txBox="1"/>
          <p:nvPr/>
        </p:nvSpPr>
        <p:spPr>
          <a:xfrm>
            <a:off x="3532798" y="1764903"/>
            <a:ext cx="1711071" cy="707886"/>
          </a:xfrm>
          <a:prstGeom prst="rect">
            <a:avLst/>
          </a:prstGeom>
          <a:noFill/>
        </p:spPr>
        <p:txBody>
          <a:bodyPr wrap="square" rtlCol="0">
            <a:spAutoFit/>
          </a:bodyPr>
          <a:lstStyle/>
          <a:p>
            <a:pPr algn="ctr"/>
            <a:r>
              <a:rPr lang="en-US" altLang="zh-CN" sz="2000" dirty="0">
                <a:solidFill>
                  <a:srgbClr val="FF0000"/>
                </a:solidFill>
              </a:rPr>
              <a:t>Self Attention</a:t>
            </a:r>
          </a:p>
          <a:p>
            <a:pPr algn="ctr"/>
            <a:r>
              <a:rPr lang="en-US" altLang="zh-CN" sz="2000" dirty="0">
                <a:solidFill>
                  <a:srgbClr val="FF0000"/>
                </a:solidFill>
              </a:rPr>
              <a:t>Decoder</a:t>
            </a:r>
            <a:endParaRPr lang="zh-CN" altLang="en-US" sz="2000" dirty="0">
              <a:solidFill>
                <a:srgbClr val="FF0000"/>
              </a:solidFill>
            </a:endParaRPr>
          </a:p>
        </p:txBody>
      </p:sp>
      <p:sp>
        <p:nvSpPr>
          <p:cNvPr id="42" name="文本框 41"/>
          <p:cNvSpPr txBox="1"/>
          <p:nvPr/>
        </p:nvSpPr>
        <p:spPr>
          <a:xfrm>
            <a:off x="386315" y="2219957"/>
            <a:ext cx="1711071" cy="707886"/>
          </a:xfrm>
          <a:prstGeom prst="rect">
            <a:avLst/>
          </a:prstGeom>
          <a:noFill/>
        </p:spPr>
        <p:txBody>
          <a:bodyPr wrap="square" rtlCol="0">
            <a:spAutoFit/>
          </a:bodyPr>
          <a:lstStyle/>
          <a:p>
            <a:pPr algn="ctr"/>
            <a:r>
              <a:rPr lang="en-US" altLang="zh-CN" sz="2000" dirty="0">
                <a:solidFill>
                  <a:srgbClr val="0070C0"/>
                </a:solidFill>
              </a:rPr>
              <a:t>Self Attention</a:t>
            </a:r>
          </a:p>
          <a:p>
            <a:pPr algn="ctr"/>
            <a:r>
              <a:rPr lang="en-US" altLang="zh-CN" sz="2000" dirty="0">
                <a:solidFill>
                  <a:srgbClr val="0070C0"/>
                </a:solidFill>
              </a:rPr>
              <a:t>Encoder</a:t>
            </a:r>
            <a:endParaRPr lang="zh-CN" altLang="en-US" sz="2000" dirty="0">
              <a:solidFill>
                <a:srgbClr val="0070C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神经网络</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位置编码</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9" name="文本框 8"/>
          <p:cNvSpPr txBox="1"/>
          <p:nvPr/>
        </p:nvSpPr>
        <p:spPr>
          <a:xfrm>
            <a:off x="244516" y="1321662"/>
            <a:ext cx="8791980" cy="400110"/>
          </a:xfrm>
          <a:prstGeom prst="rect">
            <a:avLst/>
          </a:prstGeom>
          <a:noFill/>
        </p:spPr>
        <p:txBody>
          <a:bodyPr wrap="square" rtlCol="0">
            <a:spAutoFit/>
          </a:bodyPr>
          <a:lstStyle/>
          <a:p>
            <a:r>
              <a:rPr lang="en-US" altLang="zh-CN" sz="2000" b="1" u="sng" dirty="0">
                <a:ea typeface="楷体" panose="02010609060101010101" pitchFamily="49" charset="-122"/>
                <a:cs typeface="Times New Roman" panose="02020603050405020304" pitchFamily="18" charset="0"/>
              </a:rPr>
              <a:t>Position Encoding</a:t>
            </a:r>
            <a:r>
              <a:rPr lang="zh-CN" altLang="en-US" sz="2000" dirty="0">
                <a:ea typeface="楷体" panose="02010609060101010101" pitchFamily="49" charset="-122"/>
                <a:cs typeface="Times New Roman" panose="02020603050405020304" pitchFamily="18" charset="0"/>
              </a:rPr>
              <a:t>：通过位置编码学习位置相关的表示</a:t>
            </a:r>
            <a:endParaRPr lang="en-US" altLang="zh-CN" sz="2000" dirty="0">
              <a:ea typeface="楷体" panose="02010609060101010101" pitchFamily="49" charset="-122"/>
              <a:cs typeface="Times New Roman" panose="02020603050405020304" pitchFamily="18" charset="0"/>
            </a:endParaRPr>
          </a:p>
        </p:txBody>
      </p:sp>
      <p:sp>
        <p:nvSpPr>
          <p:cNvPr id="10" name="文本框 9"/>
          <p:cNvSpPr txBox="1"/>
          <p:nvPr/>
        </p:nvSpPr>
        <p:spPr>
          <a:xfrm>
            <a:off x="464042" y="5445224"/>
            <a:ext cx="8352928"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ea typeface="楷体" panose="02010609060101010101" pitchFamily="49" charset="-122"/>
                <a:cs typeface="Times New Roman" panose="02020603050405020304" pitchFamily="18" charset="0"/>
              </a:rPr>
              <a:t>全连接网络：按照神经元位置进行编码</a:t>
            </a:r>
            <a:endParaRPr lang="en-US" altLang="zh-CN" sz="2000" dirty="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2000" dirty="0">
                <a:ea typeface="楷体" panose="02010609060101010101" pitchFamily="49" charset="-122"/>
                <a:cs typeface="Times New Roman" panose="02020603050405020304" pitchFamily="18" charset="0"/>
              </a:rPr>
              <a:t>卷积神经网络：按照通道位置进行编码 </a:t>
            </a:r>
            <a:endParaRPr lang="en-US" altLang="zh-CN" sz="2000" dirty="0">
              <a:ea typeface="楷体" panose="02010609060101010101" pitchFamily="49" charset="-122"/>
              <a:cs typeface="Times New Roman" panose="02020603050405020304" pitchFamily="18" charset="0"/>
            </a:endParaRPr>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9564" t="8156" r="8478" b="4033"/>
          <a:stretch>
            <a:fillRect/>
          </a:stretch>
        </p:blipFill>
        <p:spPr>
          <a:xfrm>
            <a:off x="692067" y="1916832"/>
            <a:ext cx="7896878" cy="338437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设计</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PANs</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8" name="文本框 77"/>
          <p:cNvSpPr txBox="1"/>
          <p:nvPr/>
        </p:nvSpPr>
        <p:spPr>
          <a:xfrm>
            <a:off x="244516" y="1321662"/>
            <a:ext cx="8791980" cy="830997"/>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位置相关神经元</a:t>
            </a:r>
            <a:r>
              <a:rPr lang="en-US" altLang="zh-CN" dirty="0">
                <a:ea typeface="楷体" panose="02010609060101010101" pitchFamily="49" charset="-122"/>
                <a:cs typeface="Times New Roman" panose="02020603050405020304" pitchFamily="18" charset="0"/>
              </a:rPr>
              <a:t>(Position Aware Neurons, PANs)</a:t>
            </a:r>
            <a:r>
              <a:rPr lang="zh-CN" altLang="en-US" dirty="0">
                <a:ea typeface="楷体" panose="02010609060101010101" pitchFamily="49" charset="-122"/>
                <a:cs typeface="Times New Roman" panose="02020603050405020304" pitchFamily="18" charset="0"/>
              </a:rPr>
              <a:t>具体形式：</a:t>
            </a:r>
            <a:endParaRPr lang="en-US" altLang="zh-CN" dirty="0">
              <a:ea typeface="楷体" panose="02010609060101010101" pitchFamily="49" charset="-122"/>
              <a:cs typeface="Times New Roman" panose="02020603050405020304" pitchFamily="18" charset="0"/>
            </a:endParaRPr>
          </a:p>
          <a:p>
            <a:r>
              <a:rPr lang="en-US" altLang="zh-CN" dirty="0">
                <a:ea typeface="楷体" panose="02010609060101010101" pitchFamily="49" charset="-122"/>
                <a:cs typeface="Times New Roman" panose="02020603050405020304" pitchFamily="18" charset="0"/>
              </a:rPr>
              <a:t>    --</a:t>
            </a:r>
            <a:r>
              <a:rPr lang="zh-CN" altLang="en-US" dirty="0">
                <a:ea typeface="楷体" panose="02010609060101010101" pitchFamily="49" charset="-122"/>
                <a:cs typeface="Times New Roman" panose="02020603050405020304" pitchFamily="18" charset="0"/>
              </a:rPr>
              <a:t>可加性和可乘性</a:t>
            </a:r>
            <a:r>
              <a:rPr lang="en-US" altLang="zh-CN" dirty="0">
                <a:ea typeface="楷体" panose="02010609060101010101" pitchFamily="49" charset="-122"/>
                <a:cs typeface="Times New Roman" panose="02020603050405020304" pitchFamily="18" charset="0"/>
              </a:rPr>
              <a:t>PANs</a:t>
            </a:r>
            <a:r>
              <a:rPr lang="zh-CN" altLang="en-US" dirty="0">
                <a:ea typeface="楷体" panose="02010609060101010101" pitchFamily="49" charset="-122"/>
                <a:cs typeface="Times New Roman" panose="02020603050405020304" pitchFamily="18" charset="0"/>
              </a:rPr>
              <a:t>，以余弦函数设置位置编码具体值</a:t>
            </a:r>
            <a:endParaRPr lang="en-US" altLang="zh-CN" dirty="0">
              <a:ea typeface="楷体" panose="02010609060101010101" pitchFamily="49" charset="-122"/>
              <a:cs typeface="Times New Roman" panose="02020603050405020304" pitchFamily="18" charset="0"/>
            </a:endParaRPr>
          </a:p>
        </p:txBody>
      </p:sp>
      <p:sp>
        <p:nvSpPr>
          <p:cNvPr id="6" name="矩形 5"/>
          <p:cNvSpPr/>
          <p:nvPr/>
        </p:nvSpPr>
        <p:spPr bwMode="auto">
          <a:xfrm>
            <a:off x="539552" y="2351250"/>
            <a:ext cx="7920880" cy="143074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611560" y="2397844"/>
            <a:ext cx="3024336" cy="855666"/>
          </a:xfrm>
          <a:prstGeom prst="rect">
            <a:avLst/>
          </a:prstGeom>
        </p:spPr>
      </p:pic>
      <p:pic>
        <p:nvPicPr>
          <p:cNvPr id="12" name="图片 11"/>
          <p:cNvPicPr>
            <a:picLocks noChangeAspect="1"/>
          </p:cNvPicPr>
          <p:nvPr/>
        </p:nvPicPr>
        <p:blipFill>
          <a:blip r:embed="rId4"/>
          <a:stretch>
            <a:fillRect/>
          </a:stretch>
        </p:blipFill>
        <p:spPr>
          <a:xfrm>
            <a:off x="3923928" y="2444100"/>
            <a:ext cx="4079937" cy="763154"/>
          </a:xfrm>
          <a:prstGeom prst="rect">
            <a:avLst/>
          </a:prstGeom>
        </p:spPr>
      </p:pic>
      <p:sp>
        <p:nvSpPr>
          <p:cNvPr id="13" name="文本框 12"/>
          <p:cNvSpPr txBox="1"/>
          <p:nvPr/>
        </p:nvSpPr>
        <p:spPr>
          <a:xfrm>
            <a:off x="683568" y="3367801"/>
            <a:ext cx="7704856" cy="338554"/>
          </a:xfrm>
          <a:prstGeom prst="rect">
            <a:avLst/>
          </a:prstGeom>
          <a:noFill/>
        </p:spPr>
        <p:txBody>
          <a:bodyPr wrap="square" rtlCol="0">
            <a:spAutoFit/>
          </a:bodyPr>
          <a:lstStyle/>
          <a:p>
            <a:r>
              <a:rPr lang="zh-CN" altLang="en-US" sz="1600" dirty="0">
                <a:ea typeface="楷体" panose="02010609060101010101" pitchFamily="49" charset="-122"/>
                <a:cs typeface="Times New Roman" panose="02020603050405020304" pitchFamily="18" charset="0"/>
              </a:rPr>
              <a:t>在神经元输出上加上或者乘以相应的位置编码，位置编码只和位置有关，不可学习</a:t>
            </a:r>
          </a:p>
        </p:txBody>
      </p:sp>
      <p:grpSp>
        <p:nvGrpSpPr>
          <p:cNvPr id="18" name="组合 72"/>
          <p:cNvGrpSpPr/>
          <p:nvPr/>
        </p:nvGrpSpPr>
        <p:grpSpPr bwMode="auto">
          <a:xfrm>
            <a:off x="395536" y="3942538"/>
            <a:ext cx="2868613" cy="2231199"/>
            <a:chOff x="593453" y="2556857"/>
            <a:chExt cx="2869580" cy="2231749"/>
          </a:xfrm>
        </p:grpSpPr>
        <p:sp>
          <p:nvSpPr>
            <p:cNvPr id="19" name="椭圆 18"/>
            <p:cNvSpPr/>
            <p:nvPr/>
          </p:nvSpPr>
          <p:spPr bwMode="auto">
            <a:xfrm>
              <a:off x="755433" y="3076098"/>
              <a:ext cx="215973" cy="215953"/>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椭圆 19"/>
            <p:cNvSpPr/>
            <p:nvPr/>
          </p:nvSpPr>
          <p:spPr bwMode="auto">
            <a:xfrm>
              <a:off x="1066687" y="3076098"/>
              <a:ext cx="215973" cy="215953"/>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椭圆 20"/>
            <p:cNvSpPr/>
            <p:nvPr/>
          </p:nvSpPr>
          <p:spPr bwMode="auto">
            <a:xfrm>
              <a:off x="1377942" y="3076098"/>
              <a:ext cx="215973" cy="215953"/>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椭圆 21"/>
            <p:cNvSpPr/>
            <p:nvPr/>
          </p:nvSpPr>
          <p:spPr bwMode="auto">
            <a:xfrm>
              <a:off x="1689197" y="3076098"/>
              <a:ext cx="215973" cy="215953"/>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椭圆 22"/>
            <p:cNvSpPr/>
            <p:nvPr/>
          </p:nvSpPr>
          <p:spPr bwMode="auto">
            <a:xfrm>
              <a:off x="2151316" y="2556857"/>
              <a:ext cx="215973" cy="215953"/>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24" name="直接连接符 42"/>
            <p:cNvCxnSpPr>
              <a:cxnSpLocks noChangeShapeType="1"/>
              <a:stCxn id="23" idx="4"/>
              <a:endCxn id="19" idx="0"/>
            </p:cNvCxnSpPr>
            <p:nvPr/>
          </p:nvCxnSpPr>
          <p:spPr bwMode="auto">
            <a:xfrm flipH="1">
              <a:off x="863850" y="2772881"/>
              <a:ext cx="1395847" cy="303383"/>
            </a:xfrm>
            <a:prstGeom prst="line">
              <a:avLst/>
            </a:prstGeom>
            <a:noFill/>
            <a:ln w="9525" algn="ctr">
              <a:solidFill>
                <a:schemeClr val="tx1"/>
              </a:solidFill>
              <a:round/>
            </a:ln>
          </p:spPr>
        </p:cxnSp>
        <p:cxnSp>
          <p:nvCxnSpPr>
            <p:cNvPr id="25" name="直接连接符 43"/>
            <p:cNvCxnSpPr>
              <a:cxnSpLocks noChangeShapeType="1"/>
              <a:stCxn id="23" idx="4"/>
              <a:endCxn id="20" idx="0"/>
            </p:cNvCxnSpPr>
            <p:nvPr/>
          </p:nvCxnSpPr>
          <p:spPr bwMode="auto">
            <a:xfrm flipH="1">
              <a:off x="1174830" y="2772881"/>
              <a:ext cx="1084867" cy="303383"/>
            </a:xfrm>
            <a:prstGeom prst="line">
              <a:avLst/>
            </a:prstGeom>
            <a:noFill/>
            <a:ln w="9525" algn="ctr">
              <a:solidFill>
                <a:schemeClr val="tx1"/>
              </a:solidFill>
              <a:round/>
            </a:ln>
          </p:spPr>
        </p:cxnSp>
        <p:cxnSp>
          <p:nvCxnSpPr>
            <p:cNvPr id="26" name="直接连接符 44"/>
            <p:cNvCxnSpPr>
              <a:cxnSpLocks noChangeShapeType="1"/>
              <a:stCxn id="23" idx="4"/>
              <a:endCxn id="21" idx="0"/>
            </p:cNvCxnSpPr>
            <p:nvPr/>
          </p:nvCxnSpPr>
          <p:spPr bwMode="auto">
            <a:xfrm flipH="1">
              <a:off x="1485809" y="2772881"/>
              <a:ext cx="773888" cy="303383"/>
            </a:xfrm>
            <a:prstGeom prst="line">
              <a:avLst/>
            </a:prstGeom>
            <a:noFill/>
            <a:ln w="9525" algn="ctr">
              <a:solidFill>
                <a:schemeClr val="tx1"/>
              </a:solidFill>
              <a:round/>
            </a:ln>
          </p:spPr>
        </p:cxnSp>
        <p:cxnSp>
          <p:nvCxnSpPr>
            <p:cNvPr id="27" name="直接连接符 45"/>
            <p:cNvCxnSpPr>
              <a:cxnSpLocks noChangeShapeType="1"/>
              <a:stCxn id="23" idx="4"/>
              <a:endCxn id="22" idx="0"/>
            </p:cNvCxnSpPr>
            <p:nvPr/>
          </p:nvCxnSpPr>
          <p:spPr bwMode="auto">
            <a:xfrm flipH="1">
              <a:off x="1796789" y="2772881"/>
              <a:ext cx="462908" cy="303383"/>
            </a:xfrm>
            <a:prstGeom prst="line">
              <a:avLst/>
            </a:prstGeom>
            <a:noFill/>
            <a:ln w="9525" algn="ctr">
              <a:solidFill>
                <a:schemeClr val="tx1"/>
              </a:solidFill>
              <a:round/>
            </a:ln>
          </p:spPr>
        </p:cxnSp>
        <p:sp>
          <p:nvSpPr>
            <p:cNvPr id="28" name="椭圆 27"/>
            <p:cNvSpPr/>
            <p:nvPr/>
          </p:nvSpPr>
          <p:spPr bwMode="auto">
            <a:xfrm>
              <a:off x="2559441" y="3076098"/>
              <a:ext cx="215973" cy="215953"/>
            </a:xfrm>
            <a:prstGeom prst="ellipse">
              <a:avLst/>
            </a:prstGeom>
            <a:ln>
              <a:solidFill>
                <a:schemeClr val="accent6">
                  <a:lumMod val="40000"/>
                  <a:lumOff val="6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椭圆 28"/>
            <p:cNvSpPr/>
            <p:nvPr/>
          </p:nvSpPr>
          <p:spPr bwMode="auto">
            <a:xfrm>
              <a:off x="2870695" y="3076098"/>
              <a:ext cx="215973" cy="215953"/>
            </a:xfrm>
            <a:prstGeom prst="ellipse">
              <a:avLst/>
            </a:prstGeom>
            <a:ln>
              <a:solidFill>
                <a:schemeClr val="accent1">
                  <a:lumMod val="5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文本框 4"/>
            <p:cNvSpPr txBox="1">
              <a:spLocks noChangeArrowheads="1"/>
            </p:cNvSpPr>
            <p:nvPr/>
          </p:nvSpPr>
          <p:spPr bwMode="auto">
            <a:xfrm>
              <a:off x="2007669" y="2951578"/>
              <a:ext cx="5040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31" name="直接连接符 58"/>
            <p:cNvCxnSpPr>
              <a:cxnSpLocks noChangeShapeType="1"/>
              <a:stCxn id="23" idx="4"/>
              <a:endCxn id="28" idx="0"/>
            </p:cNvCxnSpPr>
            <p:nvPr/>
          </p:nvCxnSpPr>
          <p:spPr bwMode="auto">
            <a:xfrm>
              <a:off x="2259697" y="2772881"/>
              <a:ext cx="407518" cy="303383"/>
            </a:xfrm>
            <a:prstGeom prst="line">
              <a:avLst/>
            </a:prstGeom>
            <a:noFill/>
            <a:ln w="9525" algn="ctr">
              <a:solidFill>
                <a:schemeClr val="tx1"/>
              </a:solidFill>
              <a:round/>
            </a:ln>
          </p:spPr>
        </p:cxnSp>
        <p:cxnSp>
          <p:nvCxnSpPr>
            <p:cNvPr id="32" name="直接连接符 61"/>
            <p:cNvCxnSpPr>
              <a:cxnSpLocks noChangeShapeType="1"/>
              <a:stCxn id="23" idx="4"/>
              <a:endCxn id="29" idx="0"/>
            </p:cNvCxnSpPr>
            <p:nvPr/>
          </p:nvCxnSpPr>
          <p:spPr bwMode="auto">
            <a:xfrm>
              <a:off x="2259697" y="2772881"/>
              <a:ext cx="718498" cy="303383"/>
            </a:xfrm>
            <a:prstGeom prst="line">
              <a:avLst/>
            </a:prstGeom>
            <a:noFill/>
            <a:ln w="9525" algn="ctr">
              <a:solidFill>
                <a:schemeClr val="tx1"/>
              </a:solidFill>
              <a:round/>
            </a:ln>
          </p:spPr>
        </p:cxnSp>
        <p:sp>
          <p:nvSpPr>
            <p:cNvPr id="33" name="文本框 32"/>
            <p:cNvSpPr txBox="1"/>
            <p:nvPr/>
          </p:nvSpPr>
          <p:spPr>
            <a:xfrm>
              <a:off x="593453" y="3870044"/>
              <a:ext cx="2869580" cy="461779"/>
            </a:xfrm>
            <a:prstGeom prst="rect">
              <a:avLst/>
            </a:prstGeom>
            <a:solidFill>
              <a:schemeClr val="bg1">
                <a:lumMod val="95000"/>
              </a:schemeClr>
            </a:solidFill>
            <a:ln w="19050">
              <a:solidFill>
                <a:schemeClr val="tx1"/>
              </a:solidFill>
            </a:ln>
          </p:spPr>
          <p:txBody>
            <a:bodyPr>
              <a:spAutoFit/>
            </a:bodyPr>
            <a:lstStyle/>
            <a:p>
              <a:pPr>
                <a:defRPr/>
              </a:pPr>
              <a:endParaRPr lang="zh-CN" altLang="en-US" dirty="0">
                <a:ea typeface="楷体" panose="02010609060101010101" pitchFamily="49" charset="-122"/>
                <a:cs typeface="Times New Roman" panose="02020603050405020304" pitchFamily="18" charset="0"/>
              </a:endParaRPr>
            </a:p>
          </p:txBody>
        </p:sp>
        <p:cxnSp>
          <p:nvCxnSpPr>
            <p:cNvPr id="34" name="直接箭头连接符 33"/>
            <p:cNvCxnSpPr/>
            <p:nvPr/>
          </p:nvCxnSpPr>
          <p:spPr>
            <a:xfrm>
              <a:off x="747493" y="4448036"/>
              <a:ext cx="24852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任意多边形 34"/>
            <p:cNvSpPr/>
            <p:nvPr/>
          </p:nvSpPr>
          <p:spPr>
            <a:xfrm>
              <a:off x="826895" y="3944674"/>
              <a:ext cx="2315355" cy="385858"/>
            </a:xfrm>
            <a:custGeom>
              <a:avLst/>
              <a:gdLst>
                <a:gd name="connsiteX0" fmla="*/ 0 w 2316480"/>
                <a:gd name="connsiteY0" fmla="*/ 380858 h 385548"/>
                <a:gd name="connsiteX1" fmla="*/ 436099 w 2316480"/>
                <a:gd name="connsiteY1" fmla="*/ 1031 h 385548"/>
                <a:gd name="connsiteX2" fmla="*/ 1078523 w 2316480"/>
                <a:gd name="connsiteY2" fmla="*/ 263628 h 385548"/>
                <a:gd name="connsiteX3" fmla="*/ 1692812 w 2316480"/>
                <a:gd name="connsiteY3" fmla="*/ 108883 h 385548"/>
                <a:gd name="connsiteX4" fmla="*/ 2316480 w 2316480"/>
                <a:gd name="connsiteY4" fmla="*/ 385548 h 385548"/>
                <a:gd name="connsiteX5" fmla="*/ 2316480 w 2316480"/>
                <a:gd name="connsiteY5" fmla="*/ 385548 h 38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6480" h="385548">
                  <a:moveTo>
                    <a:pt x="0" y="380858"/>
                  </a:moveTo>
                  <a:cubicBezTo>
                    <a:pt x="128172" y="200713"/>
                    <a:pt x="256345" y="20569"/>
                    <a:pt x="436099" y="1031"/>
                  </a:cubicBezTo>
                  <a:cubicBezTo>
                    <a:pt x="615853" y="-18507"/>
                    <a:pt x="869071" y="245653"/>
                    <a:pt x="1078523" y="263628"/>
                  </a:cubicBezTo>
                  <a:cubicBezTo>
                    <a:pt x="1287975" y="281603"/>
                    <a:pt x="1486486" y="88563"/>
                    <a:pt x="1692812" y="108883"/>
                  </a:cubicBezTo>
                  <a:cubicBezTo>
                    <a:pt x="1899138" y="129203"/>
                    <a:pt x="2316480" y="385548"/>
                    <a:pt x="2316480" y="385548"/>
                  </a:cubicBezTo>
                  <a:lnTo>
                    <a:pt x="2316480" y="38554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 name="文本框 77"/>
            <p:cNvSpPr txBox="1">
              <a:spLocks noChangeArrowheads="1"/>
            </p:cNvSpPr>
            <p:nvPr/>
          </p:nvSpPr>
          <p:spPr bwMode="auto">
            <a:xfrm>
              <a:off x="891153" y="4480829"/>
              <a:ext cx="23418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楷体" panose="02010609060101010101" pitchFamily="49" charset="-122"/>
                  <a:cs typeface="Times New Roman" panose="02020603050405020304" pitchFamily="18" charset="0"/>
                </a:rPr>
                <a:t>神经元位置（</a:t>
              </a:r>
              <a:r>
                <a:rPr lang="en-US" altLang="zh-CN" sz="1400">
                  <a:latin typeface="Times New Roman" panose="02020603050405020304" pitchFamily="18" charset="0"/>
                  <a:ea typeface="楷体" panose="02010609060101010101" pitchFamily="49" charset="-122"/>
                  <a:cs typeface="Times New Roman" panose="02020603050405020304" pitchFamily="18" charset="0"/>
                </a:rPr>
                <a:t>Index</a:t>
              </a:r>
              <a:r>
                <a:rPr lang="zh-CN" altLang="en-US" sz="1400">
                  <a:latin typeface="Times New Roman" panose="02020603050405020304" pitchFamily="18" charset="0"/>
                  <a:ea typeface="楷体" panose="02010609060101010101" pitchFamily="49" charset="-122"/>
                  <a:cs typeface="Times New Roman" panose="02020603050405020304" pitchFamily="18" charset="0"/>
                </a:rPr>
                <a:t>）</a:t>
              </a:r>
            </a:p>
          </p:txBody>
        </p:sp>
        <p:cxnSp>
          <p:nvCxnSpPr>
            <p:cNvPr id="37" name="直接箭头连接符 36"/>
            <p:cNvCxnSpPr/>
            <p:nvPr/>
          </p:nvCxnSpPr>
          <p:spPr>
            <a:xfrm flipV="1">
              <a:off x="853891" y="3292051"/>
              <a:ext cx="0" cy="1033717"/>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1174674" y="3292051"/>
              <a:ext cx="0" cy="676442"/>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1485929" y="3292051"/>
              <a:ext cx="0" cy="765364"/>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1797184" y="3292051"/>
              <a:ext cx="0" cy="863813"/>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28" idx="4"/>
            </p:cNvCxnSpPr>
            <p:nvPr/>
          </p:nvCxnSpPr>
          <p:spPr>
            <a:xfrm flipV="1">
              <a:off x="2667427" y="3292051"/>
              <a:ext cx="0" cy="793946"/>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2978682" y="3303166"/>
              <a:ext cx="0" cy="940032"/>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44" name="图片 43"/>
          <p:cNvPicPr>
            <a:picLocks noChangeAspect="1"/>
          </p:cNvPicPr>
          <p:nvPr/>
        </p:nvPicPr>
        <p:blipFill rotWithShape="1">
          <a:blip r:embed="rId5" cstate="print">
            <a:extLst>
              <a:ext uri="{28A0092B-C50C-407E-A947-70E740481C1C}">
                <a14:useLocalDpi xmlns:a14="http://schemas.microsoft.com/office/drawing/2010/main" val="0"/>
              </a:ext>
            </a:extLst>
          </a:blip>
          <a:srcRect l="9564" t="8156" r="8478" b="4033"/>
          <a:stretch>
            <a:fillRect/>
          </a:stretch>
        </p:blipFill>
        <p:spPr>
          <a:xfrm>
            <a:off x="3941265" y="4162337"/>
            <a:ext cx="4877306" cy="2090274"/>
          </a:xfrm>
          <a:prstGeom prst="rect">
            <a:avLst/>
          </a:prstGeom>
        </p:spPr>
      </p:pic>
      <p:sp>
        <p:nvSpPr>
          <p:cNvPr id="2" name="虚尾箭头 1"/>
          <p:cNvSpPr/>
          <p:nvPr/>
        </p:nvSpPr>
        <p:spPr bwMode="auto">
          <a:xfrm rot="9878633">
            <a:off x="3345847" y="5087396"/>
            <a:ext cx="504056" cy="532861"/>
          </a:xfrm>
          <a:prstGeom prst="stripedRightArrow">
            <a:avLst/>
          </a:prstGeom>
          <a:noFill/>
          <a:ln w="12700"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54"/>
          <p:cNvSpPr/>
          <p:nvPr/>
        </p:nvSpPr>
        <p:spPr bwMode="auto">
          <a:xfrm>
            <a:off x="283557" y="1537466"/>
            <a:ext cx="3744416" cy="1872208"/>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PANs</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和重排不变性</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nvGrpSpPr>
          <p:cNvPr id="134" name="组合 7184"/>
          <p:cNvGrpSpPr/>
          <p:nvPr/>
        </p:nvGrpSpPr>
        <p:grpSpPr bwMode="auto">
          <a:xfrm>
            <a:off x="390663" y="1986208"/>
            <a:ext cx="1149350" cy="949325"/>
            <a:chOff x="1346372" y="4637356"/>
            <a:chExt cx="1148963" cy="949846"/>
          </a:xfrm>
        </p:grpSpPr>
        <p:sp>
          <p:nvSpPr>
            <p:cNvPr id="135" name="椭圆 134"/>
            <p:cNvSpPr/>
            <p:nvPr/>
          </p:nvSpPr>
          <p:spPr bwMode="auto">
            <a:xfrm>
              <a:off x="1346372" y="5020153"/>
              <a:ext cx="215827" cy="216018"/>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6" name="椭圆 135"/>
            <p:cNvSpPr/>
            <p:nvPr/>
          </p:nvSpPr>
          <p:spPr bwMode="auto">
            <a:xfrm>
              <a:off x="1657417" y="5020153"/>
              <a:ext cx="215827" cy="216018"/>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7" name="椭圆 136"/>
            <p:cNvSpPr/>
            <p:nvPr/>
          </p:nvSpPr>
          <p:spPr bwMode="auto">
            <a:xfrm>
              <a:off x="1968462" y="5020153"/>
              <a:ext cx="215827" cy="216018"/>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8" name="椭圆 137"/>
            <p:cNvSpPr/>
            <p:nvPr/>
          </p:nvSpPr>
          <p:spPr bwMode="auto">
            <a:xfrm>
              <a:off x="2279508" y="5020153"/>
              <a:ext cx="215827" cy="216018"/>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9" name="椭圆 138"/>
            <p:cNvSpPr/>
            <p:nvPr/>
          </p:nvSpPr>
          <p:spPr bwMode="auto">
            <a:xfrm>
              <a:off x="1652657" y="5371184"/>
              <a:ext cx="215827"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0" name="椭圆 139"/>
            <p:cNvSpPr/>
            <p:nvPr/>
          </p:nvSpPr>
          <p:spPr bwMode="auto">
            <a:xfrm>
              <a:off x="1968462" y="5363241"/>
              <a:ext cx="215827"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41" name="直接连接符 11"/>
            <p:cNvCxnSpPr>
              <a:cxnSpLocks noChangeShapeType="1"/>
              <a:stCxn id="135" idx="4"/>
              <a:endCxn id="139" idx="0"/>
            </p:cNvCxnSpPr>
            <p:nvPr/>
          </p:nvCxnSpPr>
          <p:spPr bwMode="auto">
            <a:xfrm>
              <a:off x="1454384" y="5236029"/>
              <a:ext cx="306392" cy="135149"/>
            </a:xfrm>
            <a:prstGeom prst="line">
              <a:avLst/>
            </a:prstGeom>
            <a:noFill/>
            <a:ln w="12700" algn="ctr">
              <a:solidFill>
                <a:schemeClr val="tx1"/>
              </a:solidFill>
              <a:round/>
            </a:ln>
          </p:spPr>
        </p:cxnSp>
        <p:cxnSp>
          <p:nvCxnSpPr>
            <p:cNvPr id="142" name="直接连接符 12"/>
            <p:cNvCxnSpPr>
              <a:cxnSpLocks noChangeShapeType="1"/>
              <a:stCxn id="136" idx="4"/>
              <a:endCxn id="139" idx="0"/>
            </p:cNvCxnSpPr>
            <p:nvPr/>
          </p:nvCxnSpPr>
          <p:spPr bwMode="auto">
            <a:xfrm flipH="1">
              <a:off x="1760776" y="5236029"/>
              <a:ext cx="4588" cy="135149"/>
            </a:xfrm>
            <a:prstGeom prst="line">
              <a:avLst/>
            </a:prstGeom>
            <a:noFill/>
            <a:ln w="12700" algn="ctr">
              <a:solidFill>
                <a:schemeClr val="tx1"/>
              </a:solidFill>
              <a:round/>
            </a:ln>
          </p:spPr>
        </p:cxnSp>
        <p:cxnSp>
          <p:nvCxnSpPr>
            <p:cNvPr id="143" name="直接连接符 13"/>
            <p:cNvCxnSpPr>
              <a:cxnSpLocks noChangeShapeType="1"/>
              <a:stCxn id="137" idx="4"/>
              <a:endCxn id="139" idx="0"/>
            </p:cNvCxnSpPr>
            <p:nvPr/>
          </p:nvCxnSpPr>
          <p:spPr bwMode="auto">
            <a:xfrm flipH="1">
              <a:off x="1760776" y="5236029"/>
              <a:ext cx="315567" cy="135149"/>
            </a:xfrm>
            <a:prstGeom prst="line">
              <a:avLst/>
            </a:prstGeom>
            <a:noFill/>
            <a:ln w="12700" algn="ctr">
              <a:solidFill>
                <a:schemeClr val="tx1"/>
              </a:solidFill>
              <a:round/>
            </a:ln>
          </p:spPr>
        </p:cxnSp>
        <p:cxnSp>
          <p:nvCxnSpPr>
            <p:cNvPr id="144" name="直接连接符 14"/>
            <p:cNvCxnSpPr>
              <a:cxnSpLocks noChangeShapeType="1"/>
              <a:stCxn id="138" idx="4"/>
              <a:endCxn id="139" idx="0"/>
            </p:cNvCxnSpPr>
            <p:nvPr/>
          </p:nvCxnSpPr>
          <p:spPr bwMode="auto">
            <a:xfrm flipH="1">
              <a:off x="1760776" y="5236029"/>
              <a:ext cx="626547" cy="135149"/>
            </a:xfrm>
            <a:prstGeom prst="line">
              <a:avLst/>
            </a:prstGeom>
            <a:noFill/>
            <a:ln w="12700" algn="ctr">
              <a:solidFill>
                <a:schemeClr val="tx1"/>
              </a:solidFill>
              <a:round/>
            </a:ln>
          </p:spPr>
        </p:cxnSp>
        <p:cxnSp>
          <p:nvCxnSpPr>
            <p:cNvPr id="145" name="直接连接符 15"/>
            <p:cNvCxnSpPr>
              <a:cxnSpLocks noChangeShapeType="1"/>
              <a:stCxn id="135" idx="4"/>
              <a:endCxn id="140" idx="0"/>
            </p:cNvCxnSpPr>
            <p:nvPr/>
          </p:nvCxnSpPr>
          <p:spPr bwMode="auto">
            <a:xfrm>
              <a:off x="1454384" y="5236029"/>
              <a:ext cx="621959" cy="126846"/>
            </a:xfrm>
            <a:prstGeom prst="line">
              <a:avLst/>
            </a:prstGeom>
            <a:noFill/>
            <a:ln w="12700" algn="ctr">
              <a:solidFill>
                <a:schemeClr val="tx1"/>
              </a:solidFill>
              <a:round/>
            </a:ln>
          </p:spPr>
        </p:cxnSp>
        <p:cxnSp>
          <p:nvCxnSpPr>
            <p:cNvPr id="146" name="直接连接符 16"/>
            <p:cNvCxnSpPr>
              <a:cxnSpLocks noChangeShapeType="1"/>
              <a:stCxn id="136" idx="4"/>
              <a:endCxn id="140" idx="0"/>
            </p:cNvCxnSpPr>
            <p:nvPr/>
          </p:nvCxnSpPr>
          <p:spPr bwMode="auto">
            <a:xfrm>
              <a:off x="1765364" y="5236029"/>
              <a:ext cx="310979" cy="126846"/>
            </a:xfrm>
            <a:prstGeom prst="line">
              <a:avLst/>
            </a:prstGeom>
            <a:noFill/>
            <a:ln w="12700" algn="ctr">
              <a:solidFill>
                <a:schemeClr val="tx1"/>
              </a:solidFill>
              <a:round/>
            </a:ln>
          </p:spPr>
        </p:cxnSp>
        <p:cxnSp>
          <p:nvCxnSpPr>
            <p:cNvPr id="147" name="直接连接符 17"/>
            <p:cNvCxnSpPr>
              <a:cxnSpLocks noChangeShapeType="1"/>
              <a:stCxn id="137" idx="4"/>
              <a:endCxn id="140" idx="0"/>
            </p:cNvCxnSpPr>
            <p:nvPr/>
          </p:nvCxnSpPr>
          <p:spPr bwMode="auto">
            <a:xfrm>
              <a:off x="2076343" y="5236029"/>
              <a:ext cx="0" cy="126846"/>
            </a:xfrm>
            <a:prstGeom prst="line">
              <a:avLst/>
            </a:prstGeom>
            <a:noFill/>
            <a:ln w="12700" algn="ctr">
              <a:solidFill>
                <a:schemeClr val="tx1"/>
              </a:solidFill>
              <a:round/>
            </a:ln>
          </p:spPr>
        </p:cxnSp>
        <p:cxnSp>
          <p:nvCxnSpPr>
            <p:cNvPr id="148" name="直接连接符 18"/>
            <p:cNvCxnSpPr>
              <a:cxnSpLocks noChangeShapeType="1"/>
              <a:stCxn id="138" idx="4"/>
              <a:endCxn id="140" idx="0"/>
            </p:cNvCxnSpPr>
            <p:nvPr/>
          </p:nvCxnSpPr>
          <p:spPr bwMode="auto">
            <a:xfrm flipH="1">
              <a:off x="2076343" y="5236029"/>
              <a:ext cx="310980" cy="126846"/>
            </a:xfrm>
            <a:prstGeom prst="line">
              <a:avLst/>
            </a:prstGeom>
            <a:noFill/>
            <a:ln w="12700" algn="ctr">
              <a:solidFill>
                <a:schemeClr val="tx1"/>
              </a:solidFill>
              <a:round/>
            </a:ln>
          </p:spPr>
        </p:cxnSp>
        <p:sp>
          <p:nvSpPr>
            <p:cNvPr id="149" name="椭圆 148"/>
            <p:cNvSpPr/>
            <p:nvPr/>
          </p:nvSpPr>
          <p:spPr bwMode="auto">
            <a:xfrm>
              <a:off x="1809766" y="4637356"/>
              <a:ext cx="217415"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50" name="直接连接符 24"/>
            <p:cNvCxnSpPr>
              <a:cxnSpLocks noChangeShapeType="1"/>
              <a:stCxn id="149" idx="3"/>
              <a:endCxn id="135" idx="0"/>
            </p:cNvCxnSpPr>
            <p:nvPr/>
          </p:nvCxnSpPr>
          <p:spPr bwMode="auto">
            <a:xfrm flipH="1">
              <a:off x="1454384" y="4821744"/>
              <a:ext cx="387799" cy="198261"/>
            </a:xfrm>
            <a:prstGeom prst="line">
              <a:avLst/>
            </a:prstGeom>
            <a:noFill/>
            <a:ln w="12700" algn="ctr">
              <a:solidFill>
                <a:schemeClr val="tx1"/>
              </a:solidFill>
              <a:round/>
            </a:ln>
          </p:spPr>
        </p:cxnSp>
        <p:cxnSp>
          <p:nvCxnSpPr>
            <p:cNvPr id="151" name="直接连接符 28"/>
            <p:cNvCxnSpPr>
              <a:cxnSpLocks noChangeShapeType="1"/>
              <a:stCxn id="149" idx="4"/>
              <a:endCxn id="136" idx="0"/>
            </p:cNvCxnSpPr>
            <p:nvPr/>
          </p:nvCxnSpPr>
          <p:spPr bwMode="auto">
            <a:xfrm flipH="1">
              <a:off x="1765364" y="4853380"/>
              <a:ext cx="153195" cy="166625"/>
            </a:xfrm>
            <a:prstGeom prst="line">
              <a:avLst/>
            </a:prstGeom>
            <a:noFill/>
            <a:ln w="12700" algn="ctr">
              <a:solidFill>
                <a:schemeClr val="tx1"/>
              </a:solidFill>
              <a:round/>
            </a:ln>
          </p:spPr>
        </p:cxnSp>
        <p:cxnSp>
          <p:nvCxnSpPr>
            <p:cNvPr id="152" name="直接连接符 32"/>
            <p:cNvCxnSpPr>
              <a:cxnSpLocks noChangeShapeType="1"/>
              <a:stCxn id="149" idx="4"/>
              <a:endCxn id="137" idx="0"/>
            </p:cNvCxnSpPr>
            <p:nvPr/>
          </p:nvCxnSpPr>
          <p:spPr bwMode="auto">
            <a:xfrm>
              <a:off x="1918559" y="4853380"/>
              <a:ext cx="157784" cy="166625"/>
            </a:xfrm>
            <a:prstGeom prst="line">
              <a:avLst/>
            </a:prstGeom>
            <a:noFill/>
            <a:ln w="12700" algn="ctr">
              <a:solidFill>
                <a:schemeClr val="tx1"/>
              </a:solidFill>
              <a:round/>
            </a:ln>
          </p:spPr>
        </p:cxnSp>
        <p:cxnSp>
          <p:nvCxnSpPr>
            <p:cNvPr id="153" name="直接连接符 35"/>
            <p:cNvCxnSpPr>
              <a:cxnSpLocks noChangeShapeType="1"/>
              <a:stCxn id="149" idx="5"/>
              <a:endCxn id="138" idx="0"/>
            </p:cNvCxnSpPr>
            <p:nvPr/>
          </p:nvCxnSpPr>
          <p:spPr bwMode="auto">
            <a:xfrm>
              <a:off x="1994935" y="4821744"/>
              <a:ext cx="392388" cy="198261"/>
            </a:xfrm>
            <a:prstGeom prst="line">
              <a:avLst/>
            </a:prstGeom>
            <a:noFill/>
            <a:ln w="12700" algn="ctr">
              <a:solidFill>
                <a:schemeClr val="tx1"/>
              </a:solidFill>
              <a:round/>
            </a:ln>
          </p:spPr>
        </p:cxnSp>
      </p:grpSp>
      <p:grpSp>
        <p:nvGrpSpPr>
          <p:cNvPr id="154" name="组合 7185"/>
          <p:cNvGrpSpPr/>
          <p:nvPr/>
        </p:nvGrpSpPr>
        <p:grpSpPr bwMode="auto">
          <a:xfrm>
            <a:off x="2645401" y="1967728"/>
            <a:ext cx="1149350" cy="949325"/>
            <a:chOff x="4212983" y="4633556"/>
            <a:chExt cx="1148963" cy="949846"/>
          </a:xfrm>
        </p:grpSpPr>
        <p:sp>
          <p:nvSpPr>
            <p:cNvPr id="155" name="椭圆 154"/>
            <p:cNvSpPr/>
            <p:nvPr/>
          </p:nvSpPr>
          <p:spPr bwMode="auto">
            <a:xfrm>
              <a:off x="4212983" y="5016353"/>
              <a:ext cx="215827" cy="216018"/>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6" name="椭圆 155"/>
            <p:cNvSpPr/>
            <p:nvPr/>
          </p:nvSpPr>
          <p:spPr bwMode="auto">
            <a:xfrm>
              <a:off x="4524028" y="5016353"/>
              <a:ext cx="215827" cy="216018"/>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7" name="椭圆 156"/>
            <p:cNvSpPr/>
            <p:nvPr/>
          </p:nvSpPr>
          <p:spPr bwMode="auto">
            <a:xfrm>
              <a:off x="4835073" y="5016353"/>
              <a:ext cx="215827" cy="216018"/>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8" name="椭圆 157"/>
            <p:cNvSpPr/>
            <p:nvPr/>
          </p:nvSpPr>
          <p:spPr bwMode="auto">
            <a:xfrm>
              <a:off x="5146119" y="5016353"/>
              <a:ext cx="215827" cy="216018"/>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9" name="椭圆 158"/>
            <p:cNvSpPr/>
            <p:nvPr/>
          </p:nvSpPr>
          <p:spPr bwMode="auto">
            <a:xfrm>
              <a:off x="4519268" y="5367384"/>
              <a:ext cx="215827"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0" name="椭圆 159"/>
            <p:cNvSpPr/>
            <p:nvPr/>
          </p:nvSpPr>
          <p:spPr bwMode="auto">
            <a:xfrm>
              <a:off x="4835073" y="5359441"/>
              <a:ext cx="215827"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61" name="直接连接符 60"/>
            <p:cNvCxnSpPr>
              <a:cxnSpLocks noChangeShapeType="1"/>
              <a:stCxn id="155" idx="4"/>
              <a:endCxn id="159" idx="0"/>
            </p:cNvCxnSpPr>
            <p:nvPr/>
          </p:nvCxnSpPr>
          <p:spPr bwMode="auto">
            <a:xfrm>
              <a:off x="4320995" y="5232229"/>
              <a:ext cx="306392" cy="135149"/>
            </a:xfrm>
            <a:prstGeom prst="line">
              <a:avLst/>
            </a:prstGeom>
            <a:noFill/>
            <a:ln w="12700" algn="ctr">
              <a:solidFill>
                <a:schemeClr val="tx1"/>
              </a:solidFill>
              <a:round/>
            </a:ln>
          </p:spPr>
        </p:cxnSp>
        <p:cxnSp>
          <p:nvCxnSpPr>
            <p:cNvPr id="162" name="直接连接符 61"/>
            <p:cNvCxnSpPr>
              <a:cxnSpLocks noChangeShapeType="1"/>
              <a:stCxn id="156" idx="4"/>
              <a:endCxn id="159" idx="0"/>
            </p:cNvCxnSpPr>
            <p:nvPr/>
          </p:nvCxnSpPr>
          <p:spPr bwMode="auto">
            <a:xfrm flipH="1">
              <a:off x="4627387" y="5232229"/>
              <a:ext cx="4588" cy="135149"/>
            </a:xfrm>
            <a:prstGeom prst="line">
              <a:avLst/>
            </a:prstGeom>
            <a:noFill/>
            <a:ln w="12700" algn="ctr">
              <a:solidFill>
                <a:schemeClr val="tx1"/>
              </a:solidFill>
              <a:round/>
            </a:ln>
          </p:spPr>
        </p:cxnSp>
        <p:cxnSp>
          <p:nvCxnSpPr>
            <p:cNvPr id="163" name="直接连接符 62"/>
            <p:cNvCxnSpPr>
              <a:cxnSpLocks noChangeShapeType="1"/>
              <a:stCxn id="157" idx="4"/>
              <a:endCxn id="159" idx="0"/>
            </p:cNvCxnSpPr>
            <p:nvPr/>
          </p:nvCxnSpPr>
          <p:spPr bwMode="auto">
            <a:xfrm flipH="1">
              <a:off x="4627387" y="5232229"/>
              <a:ext cx="315567" cy="135149"/>
            </a:xfrm>
            <a:prstGeom prst="line">
              <a:avLst/>
            </a:prstGeom>
            <a:noFill/>
            <a:ln w="12700" algn="ctr">
              <a:solidFill>
                <a:schemeClr val="tx1"/>
              </a:solidFill>
              <a:round/>
            </a:ln>
          </p:spPr>
        </p:cxnSp>
        <p:cxnSp>
          <p:nvCxnSpPr>
            <p:cNvPr id="164" name="直接连接符 63"/>
            <p:cNvCxnSpPr>
              <a:cxnSpLocks noChangeShapeType="1"/>
              <a:stCxn id="158" idx="4"/>
              <a:endCxn id="159" idx="0"/>
            </p:cNvCxnSpPr>
            <p:nvPr/>
          </p:nvCxnSpPr>
          <p:spPr bwMode="auto">
            <a:xfrm flipH="1">
              <a:off x="4627387" y="5232229"/>
              <a:ext cx="626547" cy="135149"/>
            </a:xfrm>
            <a:prstGeom prst="line">
              <a:avLst/>
            </a:prstGeom>
            <a:noFill/>
            <a:ln w="12700" algn="ctr">
              <a:solidFill>
                <a:schemeClr val="tx1"/>
              </a:solidFill>
              <a:round/>
            </a:ln>
          </p:spPr>
        </p:cxnSp>
        <p:cxnSp>
          <p:nvCxnSpPr>
            <p:cNvPr id="165" name="直接连接符 64"/>
            <p:cNvCxnSpPr>
              <a:cxnSpLocks noChangeShapeType="1"/>
              <a:stCxn id="155" idx="4"/>
              <a:endCxn id="160" idx="0"/>
            </p:cNvCxnSpPr>
            <p:nvPr/>
          </p:nvCxnSpPr>
          <p:spPr bwMode="auto">
            <a:xfrm>
              <a:off x="4320995" y="5232229"/>
              <a:ext cx="621959" cy="126846"/>
            </a:xfrm>
            <a:prstGeom prst="line">
              <a:avLst/>
            </a:prstGeom>
            <a:noFill/>
            <a:ln w="12700" algn="ctr">
              <a:solidFill>
                <a:schemeClr val="tx1"/>
              </a:solidFill>
              <a:round/>
            </a:ln>
          </p:spPr>
        </p:cxnSp>
        <p:cxnSp>
          <p:nvCxnSpPr>
            <p:cNvPr id="166" name="直接连接符 65"/>
            <p:cNvCxnSpPr>
              <a:cxnSpLocks noChangeShapeType="1"/>
              <a:stCxn id="156" idx="4"/>
              <a:endCxn id="160" idx="0"/>
            </p:cNvCxnSpPr>
            <p:nvPr/>
          </p:nvCxnSpPr>
          <p:spPr bwMode="auto">
            <a:xfrm>
              <a:off x="4631975" y="5232229"/>
              <a:ext cx="310979" cy="126846"/>
            </a:xfrm>
            <a:prstGeom prst="line">
              <a:avLst/>
            </a:prstGeom>
            <a:noFill/>
            <a:ln w="12700" algn="ctr">
              <a:solidFill>
                <a:schemeClr val="tx1"/>
              </a:solidFill>
              <a:round/>
            </a:ln>
          </p:spPr>
        </p:cxnSp>
        <p:cxnSp>
          <p:nvCxnSpPr>
            <p:cNvPr id="167" name="直接连接符 66"/>
            <p:cNvCxnSpPr>
              <a:cxnSpLocks noChangeShapeType="1"/>
              <a:stCxn id="157" idx="4"/>
              <a:endCxn id="160" idx="0"/>
            </p:cNvCxnSpPr>
            <p:nvPr/>
          </p:nvCxnSpPr>
          <p:spPr bwMode="auto">
            <a:xfrm>
              <a:off x="4942954" y="5232229"/>
              <a:ext cx="0" cy="126846"/>
            </a:xfrm>
            <a:prstGeom prst="line">
              <a:avLst/>
            </a:prstGeom>
            <a:noFill/>
            <a:ln w="12700" algn="ctr">
              <a:solidFill>
                <a:schemeClr val="tx1"/>
              </a:solidFill>
              <a:round/>
            </a:ln>
          </p:spPr>
        </p:cxnSp>
        <p:cxnSp>
          <p:nvCxnSpPr>
            <p:cNvPr id="168" name="直接连接符 67"/>
            <p:cNvCxnSpPr>
              <a:cxnSpLocks noChangeShapeType="1"/>
              <a:stCxn id="158" idx="4"/>
              <a:endCxn id="160" idx="0"/>
            </p:cNvCxnSpPr>
            <p:nvPr/>
          </p:nvCxnSpPr>
          <p:spPr bwMode="auto">
            <a:xfrm flipH="1">
              <a:off x="4942954" y="5232229"/>
              <a:ext cx="310980" cy="126846"/>
            </a:xfrm>
            <a:prstGeom prst="line">
              <a:avLst/>
            </a:prstGeom>
            <a:noFill/>
            <a:ln w="12700" algn="ctr">
              <a:solidFill>
                <a:schemeClr val="tx1"/>
              </a:solidFill>
              <a:round/>
            </a:ln>
          </p:spPr>
        </p:cxnSp>
        <p:sp>
          <p:nvSpPr>
            <p:cNvPr id="200" name="椭圆 199"/>
            <p:cNvSpPr/>
            <p:nvPr/>
          </p:nvSpPr>
          <p:spPr bwMode="auto">
            <a:xfrm>
              <a:off x="4676377" y="4633556"/>
              <a:ext cx="217415"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201" name="直接连接符 69"/>
            <p:cNvCxnSpPr>
              <a:cxnSpLocks noChangeShapeType="1"/>
              <a:stCxn id="200" idx="3"/>
              <a:endCxn id="155" idx="0"/>
            </p:cNvCxnSpPr>
            <p:nvPr/>
          </p:nvCxnSpPr>
          <p:spPr bwMode="auto">
            <a:xfrm flipH="1">
              <a:off x="4320995" y="4817944"/>
              <a:ext cx="387799" cy="198261"/>
            </a:xfrm>
            <a:prstGeom prst="line">
              <a:avLst/>
            </a:prstGeom>
            <a:noFill/>
            <a:ln w="12700" algn="ctr">
              <a:solidFill>
                <a:schemeClr val="tx1"/>
              </a:solidFill>
              <a:round/>
            </a:ln>
          </p:spPr>
        </p:cxnSp>
        <p:cxnSp>
          <p:nvCxnSpPr>
            <p:cNvPr id="202" name="直接连接符 70"/>
            <p:cNvCxnSpPr>
              <a:cxnSpLocks noChangeShapeType="1"/>
              <a:stCxn id="200" idx="4"/>
              <a:endCxn id="156" idx="0"/>
            </p:cNvCxnSpPr>
            <p:nvPr/>
          </p:nvCxnSpPr>
          <p:spPr bwMode="auto">
            <a:xfrm flipH="1">
              <a:off x="4631975" y="4849580"/>
              <a:ext cx="153195" cy="166625"/>
            </a:xfrm>
            <a:prstGeom prst="line">
              <a:avLst/>
            </a:prstGeom>
            <a:noFill/>
            <a:ln w="12700" algn="ctr">
              <a:solidFill>
                <a:schemeClr val="tx1"/>
              </a:solidFill>
              <a:round/>
            </a:ln>
          </p:spPr>
        </p:cxnSp>
        <p:cxnSp>
          <p:nvCxnSpPr>
            <p:cNvPr id="203" name="直接连接符 71"/>
            <p:cNvCxnSpPr>
              <a:cxnSpLocks noChangeShapeType="1"/>
              <a:stCxn id="200" idx="4"/>
              <a:endCxn id="157" idx="0"/>
            </p:cNvCxnSpPr>
            <p:nvPr/>
          </p:nvCxnSpPr>
          <p:spPr bwMode="auto">
            <a:xfrm>
              <a:off x="4785170" y="4849580"/>
              <a:ext cx="157784" cy="166625"/>
            </a:xfrm>
            <a:prstGeom prst="line">
              <a:avLst/>
            </a:prstGeom>
            <a:noFill/>
            <a:ln w="12700" algn="ctr">
              <a:solidFill>
                <a:schemeClr val="tx1"/>
              </a:solidFill>
              <a:round/>
            </a:ln>
          </p:spPr>
        </p:cxnSp>
        <p:cxnSp>
          <p:nvCxnSpPr>
            <p:cNvPr id="204" name="直接连接符 72"/>
            <p:cNvCxnSpPr>
              <a:cxnSpLocks noChangeShapeType="1"/>
              <a:stCxn id="200" idx="5"/>
              <a:endCxn id="158" idx="0"/>
            </p:cNvCxnSpPr>
            <p:nvPr/>
          </p:nvCxnSpPr>
          <p:spPr bwMode="auto">
            <a:xfrm>
              <a:off x="4861546" y="4817944"/>
              <a:ext cx="392388" cy="198261"/>
            </a:xfrm>
            <a:prstGeom prst="line">
              <a:avLst/>
            </a:prstGeom>
            <a:noFill/>
            <a:ln w="12700" algn="ctr">
              <a:solidFill>
                <a:schemeClr val="tx1"/>
              </a:solidFill>
              <a:round/>
            </a:ln>
          </p:spPr>
        </p:cxnSp>
      </p:grpSp>
      <p:sp>
        <p:nvSpPr>
          <p:cNvPr id="205" name="文本框 7182"/>
          <p:cNvSpPr txBox="1">
            <a:spLocks noChangeArrowheads="1"/>
          </p:cNvSpPr>
          <p:nvPr/>
        </p:nvSpPr>
        <p:spPr bwMode="auto">
          <a:xfrm>
            <a:off x="346213" y="3002208"/>
            <a:ext cx="1233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楷体" panose="02010609060101010101" pitchFamily="49" charset="-122"/>
                <a:cs typeface="Times New Roman" panose="02020603050405020304" pitchFamily="18" charset="0"/>
              </a:rPr>
              <a:t>输入层</a:t>
            </a:r>
          </a:p>
        </p:txBody>
      </p:sp>
      <p:sp>
        <p:nvSpPr>
          <p:cNvPr id="206" name="文本框 89"/>
          <p:cNvSpPr txBox="1">
            <a:spLocks noChangeArrowheads="1"/>
          </p:cNvSpPr>
          <p:nvPr/>
        </p:nvSpPr>
        <p:spPr bwMode="auto">
          <a:xfrm>
            <a:off x="355738" y="1641720"/>
            <a:ext cx="1233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楷体" panose="02010609060101010101" pitchFamily="49" charset="-122"/>
                <a:cs typeface="Times New Roman" panose="02020603050405020304" pitchFamily="18" charset="0"/>
              </a:rPr>
              <a:t>输出层</a:t>
            </a:r>
          </a:p>
        </p:txBody>
      </p:sp>
      <p:sp>
        <p:nvSpPr>
          <p:cNvPr id="207" name="文本框 90"/>
          <p:cNvSpPr txBox="1">
            <a:spLocks noChangeArrowheads="1"/>
          </p:cNvSpPr>
          <p:nvPr/>
        </p:nvSpPr>
        <p:spPr bwMode="auto">
          <a:xfrm>
            <a:off x="2600951" y="2990078"/>
            <a:ext cx="1233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楷体" panose="02010609060101010101" pitchFamily="49" charset="-122"/>
                <a:cs typeface="Times New Roman" panose="02020603050405020304" pitchFamily="18" charset="0"/>
              </a:rPr>
              <a:t>输入层</a:t>
            </a:r>
          </a:p>
        </p:txBody>
      </p:sp>
      <p:sp>
        <p:nvSpPr>
          <p:cNvPr id="208" name="文本框 91"/>
          <p:cNvSpPr txBox="1">
            <a:spLocks noChangeArrowheads="1"/>
          </p:cNvSpPr>
          <p:nvPr/>
        </p:nvSpPr>
        <p:spPr bwMode="auto">
          <a:xfrm>
            <a:off x="2650164" y="1628003"/>
            <a:ext cx="1233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楷体" panose="02010609060101010101" pitchFamily="49" charset="-122"/>
                <a:cs typeface="Times New Roman" panose="02020603050405020304" pitchFamily="18" charset="0"/>
              </a:rPr>
              <a:t>输出层</a:t>
            </a:r>
          </a:p>
        </p:txBody>
      </p:sp>
      <p:sp>
        <p:nvSpPr>
          <p:cNvPr id="209" name="右箭头 208"/>
          <p:cNvSpPr/>
          <p:nvPr/>
        </p:nvSpPr>
        <p:spPr>
          <a:xfrm>
            <a:off x="1670462" y="2473570"/>
            <a:ext cx="773335" cy="1560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0" name="文本框 93"/>
          <p:cNvSpPr txBox="1">
            <a:spLocks noChangeArrowheads="1"/>
          </p:cNvSpPr>
          <p:nvPr/>
        </p:nvSpPr>
        <p:spPr bwMode="auto">
          <a:xfrm>
            <a:off x="1456823" y="2086586"/>
            <a:ext cx="1235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神经元重排</a:t>
            </a:r>
          </a:p>
        </p:txBody>
      </p:sp>
      <p:sp>
        <p:nvSpPr>
          <p:cNvPr id="211" name="矩形 210"/>
          <p:cNvSpPr/>
          <p:nvPr/>
        </p:nvSpPr>
        <p:spPr>
          <a:xfrm>
            <a:off x="4192394" y="1596407"/>
            <a:ext cx="4372136" cy="1754326"/>
          </a:xfrm>
          <a:prstGeom prst="rect">
            <a:avLst/>
          </a:prstGeom>
        </p:spPr>
        <p:txBody>
          <a:bodyPr wrap="square">
            <a:spAutoFit/>
          </a:bodyPr>
          <a:lstStyle/>
          <a:p>
            <a:r>
              <a:rPr lang="zh-CN" altLang="en-US" sz="1800" dirty="0">
                <a:ea typeface="楷体" panose="02010609060101010101" pitchFamily="49" charset="-122"/>
                <a:cs typeface="Times New Roman" panose="02020603050405020304" pitchFamily="18" charset="0"/>
              </a:rPr>
              <a:t>现象：神经网络的重排不变性 </a:t>
            </a:r>
            <a:r>
              <a:rPr lang="en-US" altLang="zh-CN" sz="1800" dirty="0">
                <a:ea typeface="楷体" panose="02010609060101010101" pitchFamily="49" charset="-122"/>
                <a:cs typeface="Times New Roman" panose="02020603050405020304" pitchFamily="18" charset="0"/>
              </a:rPr>
              <a:t>+ </a:t>
            </a:r>
            <a:r>
              <a:rPr lang="zh-CN" altLang="en-US" sz="1800" dirty="0">
                <a:ea typeface="楷体" panose="02010609060101010101" pitchFamily="49" charset="-122"/>
                <a:cs typeface="Times New Roman" panose="02020603050405020304" pitchFamily="18" charset="0"/>
              </a:rPr>
              <a:t>异构数据分布</a:t>
            </a:r>
            <a:endParaRPr lang="en-US" altLang="zh-CN" sz="1800" dirty="0">
              <a:ea typeface="楷体" panose="02010609060101010101" pitchFamily="49" charset="-122"/>
              <a:cs typeface="Times New Roman" panose="02020603050405020304" pitchFamily="18" charset="0"/>
            </a:endParaRPr>
          </a:p>
          <a:p>
            <a:r>
              <a:rPr lang="zh-CN" altLang="en-US" sz="1800" dirty="0">
                <a:ea typeface="楷体" panose="02010609060101010101" pitchFamily="49" charset="-122"/>
                <a:cs typeface="Times New Roman" panose="02020603050405020304" pitchFamily="18" charset="0"/>
                <a:sym typeface="Wingdings" panose="05000000000000000000" pitchFamily="2" charset="2"/>
              </a:rPr>
              <a:t>结果：</a:t>
            </a:r>
            <a:r>
              <a:rPr lang="zh-CN" altLang="en-US" sz="1800" dirty="0">
                <a:ea typeface="楷体" panose="02010609060101010101" pitchFamily="49" charset="-122"/>
                <a:cs typeface="Times New Roman" panose="02020603050405020304" pitchFamily="18" charset="0"/>
              </a:rPr>
              <a:t>客户端模型对应的神经元可能会错位，参数平均的聚合方式性能很差</a:t>
            </a:r>
            <a:endParaRPr lang="en-US" altLang="zh-CN" sz="1800" dirty="0">
              <a:ea typeface="楷体" panose="02010609060101010101" pitchFamily="49" charset="-122"/>
              <a:cs typeface="Times New Roman" panose="02020603050405020304" pitchFamily="18" charset="0"/>
            </a:endParaRPr>
          </a:p>
          <a:p>
            <a:endParaRPr lang="en-US" altLang="zh-CN" sz="1800" dirty="0">
              <a:ea typeface="楷体" panose="02010609060101010101" pitchFamily="49" charset="-122"/>
              <a:cs typeface="Times New Roman" panose="02020603050405020304" pitchFamily="18" charset="0"/>
              <a:sym typeface="Wingdings" panose="05000000000000000000" pitchFamily="2" charset="2"/>
            </a:endParaRPr>
          </a:p>
          <a:p>
            <a:r>
              <a:rPr lang="en-US" altLang="zh-CN" sz="1800" dirty="0">
                <a:ea typeface="楷体" panose="02010609060101010101" pitchFamily="49" charset="-122"/>
                <a:cs typeface="Times New Roman" panose="02020603050405020304" pitchFamily="18" charset="0"/>
                <a:sym typeface="Wingdings" panose="05000000000000000000" pitchFamily="2" charset="2"/>
              </a:rPr>
              <a:t> </a:t>
            </a:r>
            <a:r>
              <a:rPr lang="zh-CN" altLang="en-US" sz="1800" dirty="0">
                <a:ea typeface="楷体" panose="02010609060101010101" pitchFamily="49" charset="-122"/>
                <a:cs typeface="Times New Roman" panose="02020603050405020304" pitchFamily="18" charset="0"/>
                <a:sym typeface="Wingdings" panose="05000000000000000000" pitchFamily="2" charset="2"/>
              </a:rPr>
              <a:t>如果可以限制神经网络的重排不变性</a:t>
            </a:r>
            <a:r>
              <a:rPr lang="en-US" altLang="zh-CN" sz="1800" dirty="0">
                <a:ea typeface="楷体" panose="02010609060101010101" pitchFamily="49" charset="-122"/>
                <a:cs typeface="Times New Roman" panose="02020603050405020304" pitchFamily="18" charset="0"/>
                <a:sym typeface="Wingdings" panose="05000000000000000000" pitchFamily="2" charset="2"/>
              </a:rPr>
              <a:t>?</a:t>
            </a:r>
            <a:endParaRPr lang="zh-CN" altLang="en-US" sz="1800" dirty="0">
              <a:ea typeface="楷体" panose="02010609060101010101" pitchFamily="49" charset="-122"/>
              <a:cs typeface="Times New Roman" panose="02020603050405020304" pitchFamily="18" charset="0"/>
            </a:endParaRPr>
          </a:p>
        </p:txBody>
      </p:sp>
      <p:grpSp>
        <p:nvGrpSpPr>
          <p:cNvPr id="268" name="组合 72"/>
          <p:cNvGrpSpPr/>
          <p:nvPr/>
        </p:nvGrpSpPr>
        <p:grpSpPr bwMode="auto">
          <a:xfrm>
            <a:off x="578941" y="3946437"/>
            <a:ext cx="2868613" cy="2231199"/>
            <a:chOff x="593453" y="2556857"/>
            <a:chExt cx="2869580" cy="2231749"/>
          </a:xfrm>
        </p:grpSpPr>
        <p:sp>
          <p:nvSpPr>
            <p:cNvPr id="269" name="椭圆 268"/>
            <p:cNvSpPr/>
            <p:nvPr/>
          </p:nvSpPr>
          <p:spPr bwMode="auto">
            <a:xfrm>
              <a:off x="755433" y="3076098"/>
              <a:ext cx="215973" cy="215953"/>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0" name="椭圆 269"/>
            <p:cNvSpPr/>
            <p:nvPr/>
          </p:nvSpPr>
          <p:spPr bwMode="auto">
            <a:xfrm>
              <a:off x="1066687" y="3076098"/>
              <a:ext cx="215973" cy="215953"/>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1" name="椭圆 270"/>
            <p:cNvSpPr/>
            <p:nvPr/>
          </p:nvSpPr>
          <p:spPr bwMode="auto">
            <a:xfrm>
              <a:off x="1377942" y="3076098"/>
              <a:ext cx="215973" cy="215953"/>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2" name="椭圆 271"/>
            <p:cNvSpPr/>
            <p:nvPr/>
          </p:nvSpPr>
          <p:spPr bwMode="auto">
            <a:xfrm>
              <a:off x="1689197" y="3076098"/>
              <a:ext cx="215973" cy="215953"/>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3" name="椭圆 272"/>
            <p:cNvSpPr/>
            <p:nvPr/>
          </p:nvSpPr>
          <p:spPr bwMode="auto">
            <a:xfrm>
              <a:off x="2151316" y="2556857"/>
              <a:ext cx="215973" cy="215953"/>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274" name="直接连接符 42"/>
            <p:cNvCxnSpPr>
              <a:cxnSpLocks noChangeShapeType="1"/>
              <a:stCxn id="273" idx="4"/>
              <a:endCxn id="269" idx="0"/>
            </p:cNvCxnSpPr>
            <p:nvPr/>
          </p:nvCxnSpPr>
          <p:spPr bwMode="auto">
            <a:xfrm flipH="1">
              <a:off x="863850" y="2772881"/>
              <a:ext cx="1395847" cy="303383"/>
            </a:xfrm>
            <a:prstGeom prst="line">
              <a:avLst/>
            </a:prstGeom>
            <a:noFill/>
            <a:ln w="9525" algn="ctr">
              <a:solidFill>
                <a:schemeClr val="tx1"/>
              </a:solidFill>
              <a:round/>
            </a:ln>
          </p:spPr>
        </p:cxnSp>
        <p:cxnSp>
          <p:nvCxnSpPr>
            <p:cNvPr id="275" name="直接连接符 43"/>
            <p:cNvCxnSpPr>
              <a:cxnSpLocks noChangeShapeType="1"/>
              <a:stCxn id="273" idx="4"/>
              <a:endCxn id="270" idx="0"/>
            </p:cNvCxnSpPr>
            <p:nvPr/>
          </p:nvCxnSpPr>
          <p:spPr bwMode="auto">
            <a:xfrm flipH="1">
              <a:off x="1174830" y="2772881"/>
              <a:ext cx="1084867" cy="303383"/>
            </a:xfrm>
            <a:prstGeom prst="line">
              <a:avLst/>
            </a:prstGeom>
            <a:noFill/>
            <a:ln w="9525" algn="ctr">
              <a:solidFill>
                <a:schemeClr val="tx1"/>
              </a:solidFill>
              <a:round/>
            </a:ln>
          </p:spPr>
        </p:cxnSp>
        <p:cxnSp>
          <p:nvCxnSpPr>
            <p:cNvPr id="276" name="直接连接符 44"/>
            <p:cNvCxnSpPr>
              <a:cxnSpLocks noChangeShapeType="1"/>
              <a:stCxn id="273" idx="4"/>
              <a:endCxn id="271" idx="0"/>
            </p:cNvCxnSpPr>
            <p:nvPr/>
          </p:nvCxnSpPr>
          <p:spPr bwMode="auto">
            <a:xfrm flipH="1">
              <a:off x="1485809" y="2772881"/>
              <a:ext cx="773888" cy="303383"/>
            </a:xfrm>
            <a:prstGeom prst="line">
              <a:avLst/>
            </a:prstGeom>
            <a:noFill/>
            <a:ln w="9525" algn="ctr">
              <a:solidFill>
                <a:schemeClr val="tx1"/>
              </a:solidFill>
              <a:round/>
            </a:ln>
          </p:spPr>
        </p:cxnSp>
        <p:cxnSp>
          <p:nvCxnSpPr>
            <p:cNvPr id="277" name="直接连接符 45"/>
            <p:cNvCxnSpPr>
              <a:cxnSpLocks noChangeShapeType="1"/>
              <a:stCxn id="273" idx="4"/>
              <a:endCxn id="272" idx="0"/>
            </p:cNvCxnSpPr>
            <p:nvPr/>
          </p:nvCxnSpPr>
          <p:spPr bwMode="auto">
            <a:xfrm flipH="1">
              <a:off x="1796789" y="2772881"/>
              <a:ext cx="462908" cy="303383"/>
            </a:xfrm>
            <a:prstGeom prst="line">
              <a:avLst/>
            </a:prstGeom>
            <a:noFill/>
            <a:ln w="9525" algn="ctr">
              <a:solidFill>
                <a:schemeClr val="tx1"/>
              </a:solidFill>
              <a:round/>
            </a:ln>
          </p:spPr>
        </p:cxnSp>
        <p:sp>
          <p:nvSpPr>
            <p:cNvPr id="278" name="椭圆 277"/>
            <p:cNvSpPr/>
            <p:nvPr/>
          </p:nvSpPr>
          <p:spPr bwMode="auto">
            <a:xfrm>
              <a:off x="2559441" y="3076098"/>
              <a:ext cx="215973" cy="215953"/>
            </a:xfrm>
            <a:prstGeom prst="ellipse">
              <a:avLst/>
            </a:prstGeom>
            <a:ln>
              <a:solidFill>
                <a:schemeClr val="accent6">
                  <a:lumMod val="40000"/>
                  <a:lumOff val="6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9" name="椭圆 278"/>
            <p:cNvSpPr/>
            <p:nvPr/>
          </p:nvSpPr>
          <p:spPr bwMode="auto">
            <a:xfrm>
              <a:off x="2870695" y="3076098"/>
              <a:ext cx="215973" cy="215953"/>
            </a:xfrm>
            <a:prstGeom prst="ellipse">
              <a:avLst/>
            </a:prstGeom>
            <a:ln>
              <a:solidFill>
                <a:schemeClr val="accent1">
                  <a:lumMod val="5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0" name="文本框 4"/>
            <p:cNvSpPr txBox="1">
              <a:spLocks noChangeArrowheads="1"/>
            </p:cNvSpPr>
            <p:nvPr/>
          </p:nvSpPr>
          <p:spPr bwMode="auto">
            <a:xfrm>
              <a:off x="2007669" y="2951578"/>
              <a:ext cx="5040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281" name="直接连接符 58"/>
            <p:cNvCxnSpPr>
              <a:cxnSpLocks noChangeShapeType="1"/>
              <a:stCxn id="273" idx="4"/>
              <a:endCxn id="278" idx="0"/>
            </p:cNvCxnSpPr>
            <p:nvPr/>
          </p:nvCxnSpPr>
          <p:spPr bwMode="auto">
            <a:xfrm>
              <a:off x="2259697" y="2772881"/>
              <a:ext cx="407518" cy="303383"/>
            </a:xfrm>
            <a:prstGeom prst="line">
              <a:avLst/>
            </a:prstGeom>
            <a:noFill/>
            <a:ln w="9525" algn="ctr">
              <a:solidFill>
                <a:schemeClr val="tx1"/>
              </a:solidFill>
              <a:round/>
            </a:ln>
          </p:spPr>
        </p:cxnSp>
        <p:cxnSp>
          <p:nvCxnSpPr>
            <p:cNvPr id="282" name="直接连接符 61"/>
            <p:cNvCxnSpPr>
              <a:cxnSpLocks noChangeShapeType="1"/>
              <a:stCxn id="273" idx="4"/>
              <a:endCxn id="279" idx="0"/>
            </p:cNvCxnSpPr>
            <p:nvPr/>
          </p:nvCxnSpPr>
          <p:spPr bwMode="auto">
            <a:xfrm>
              <a:off x="2259697" y="2772881"/>
              <a:ext cx="718498" cy="303383"/>
            </a:xfrm>
            <a:prstGeom prst="line">
              <a:avLst/>
            </a:prstGeom>
            <a:noFill/>
            <a:ln w="9525" algn="ctr">
              <a:solidFill>
                <a:schemeClr val="tx1"/>
              </a:solidFill>
              <a:round/>
            </a:ln>
          </p:spPr>
        </p:cxnSp>
        <p:sp>
          <p:nvSpPr>
            <p:cNvPr id="283" name="文本框 282"/>
            <p:cNvSpPr txBox="1"/>
            <p:nvPr/>
          </p:nvSpPr>
          <p:spPr>
            <a:xfrm>
              <a:off x="593453" y="3870044"/>
              <a:ext cx="2869580" cy="461779"/>
            </a:xfrm>
            <a:prstGeom prst="rect">
              <a:avLst/>
            </a:prstGeom>
            <a:solidFill>
              <a:schemeClr val="bg1">
                <a:lumMod val="95000"/>
              </a:schemeClr>
            </a:solidFill>
            <a:ln w="19050">
              <a:solidFill>
                <a:schemeClr val="tx1"/>
              </a:solidFill>
            </a:ln>
          </p:spPr>
          <p:txBody>
            <a:bodyPr>
              <a:spAutoFit/>
            </a:bodyPr>
            <a:lstStyle/>
            <a:p>
              <a:pPr>
                <a:defRPr/>
              </a:pPr>
              <a:endParaRPr lang="zh-CN" altLang="en-US" dirty="0">
                <a:ea typeface="楷体" panose="02010609060101010101" pitchFamily="49" charset="-122"/>
                <a:cs typeface="Times New Roman" panose="02020603050405020304" pitchFamily="18" charset="0"/>
              </a:endParaRPr>
            </a:p>
          </p:txBody>
        </p:sp>
        <p:cxnSp>
          <p:nvCxnSpPr>
            <p:cNvPr id="284" name="直接箭头连接符 283"/>
            <p:cNvCxnSpPr/>
            <p:nvPr/>
          </p:nvCxnSpPr>
          <p:spPr>
            <a:xfrm>
              <a:off x="747493" y="4448036"/>
              <a:ext cx="24852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5" name="任意多边形 284"/>
            <p:cNvSpPr/>
            <p:nvPr/>
          </p:nvSpPr>
          <p:spPr>
            <a:xfrm>
              <a:off x="826895" y="3944674"/>
              <a:ext cx="2315355" cy="385858"/>
            </a:xfrm>
            <a:custGeom>
              <a:avLst/>
              <a:gdLst>
                <a:gd name="connsiteX0" fmla="*/ 0 w 2316480"/>
                <a:gd name="connsiteY0" fmla="*/ 380858 h 385548"/>
                <a:gd name="connsiteX1" fmla="*/ 436099 w 2316480"/>
                <a:gd name="connsiteY1" fmla="*/ 1031 h 385548"/>
                <a:gd name="connsiteX2" fmla="*/ 1078523 w 2316480"/>
                <a:gd name="connsiteY2" fmla="*/ 263628 h 385548"/>
                <a:gd name="connsiteX3" fmla="*/ 1692812 w 2316480"/>
                <a:gd name="connsiteY3" fmla="*/ 108883 h 385548"/>
                <a:gd name="connsiteX4" fmla="*/ 2316480 w 2316480"/>
                <a:gd name="connsiteY4" fmla="*/ 385548 h 385548"/>
                <a:gd name="connsiteX5" fmla="*/ 2316480 w 2316480"/>
                <a:gd name="connsiteY5" fmla="*/ 385548 h 38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6480" h="385548">
                  <a:moveTo>
                    <a:pt x="0" y="380858"/>
                  </a:moveTo>
                  <a:cubicBezTo>
                    <a:pt x="128172" y="200713"/>
                    <a:pt x="256345" y="20569"/>
                    <a:pt x="436099" y="1031"/>
                  </a:cubicBezTo>
                  <a:cubicBezTo>
                    <a:pt x="615853" y="-18507"/>
                    <a:pt x="869071" y="245653"/>
                    <a:pt x="1078523" y="263628"/>
                  </a:cubicBezTo>
                  <a:cubicBezTo>
                    <a:pt x="1287975" y="281603"/>
                    <a:pt x="1486486" y="88563"/>
                    <a:pt x="1692812" y="108883"/>
                  </a:cubicBezTo>
                  <a:cubicBezTo>
                    <a:pt x="1899138" y="129203"/>
                    <a:pt x="2316480" y="385548"/>
                    <a:pt x="2316480" y="385548"/>
                  </a:cubicBezTo>
                  <a:lnTo>
                    <a:pt x="2316480" y="38554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6" name="文本框 77"/>
            <p:cNvSpPr txBox="1">
              <a:spLocks noChangeArrowheads="1"/>
            </p:cNvSpPr>
            <p:nvPr/>
          </p:nvSpPr>
          <p:spPr bwMode="auto">
            <a:xfrm>
              <a:off x="891153" y="4480829"/>
              <a:ext cx="23418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楷体" panose="02010609060101010101" pitchFamily="49" charset="-122"/>
                  <a:cs typeface="Times New Roman" panose="02020603050405020304" pitchFamily="18" charset="0"/>
                </a:rPr>
                <a:t>神经元位置（</a:t>
              </a:r>
              <a:r>
                <a:rPr lang="en-US" altLang="zh-CN" sz="1400">
                  <a:latin typeface="Times New Roman" panose="02020603050405020304" pitchFamily="18" charset="0"/>
                  <a:ea typeface="楷体" panose="02010609060101010101" pitchFamily="49" charset="-122"/>
                  <a:cs typeface="Times New Roman" panose="02020603050405020304" pitchFamily="18" charset="0"/>
                </a:rPr>
                <a:t>Index</a:t>
              </a:r>
              <a:r>
                <a:rPr lang="zh-CN" altLang="en-US" sz="1400">
                  <a:latin typeface="Times New Roman" panose="02020603050405020304" pitchFamily="18" charset="0"/>
                  <a:ea typeface="楷体" panose="02010609060101010101" pitchFamily="49" charset="-122"/>
                  <a:cs typeface="Times New Roman" panose="02020603050405020304" pitchFamily="18" charset="0"/>
                </a:rPr>
                <a:t>）</a:t>
              </a:r>
            </a:p>
          </p:txBody>
        </p:sp>
        <p:cxnSp>
          <p:nvCxnSpPr>
            <p:cNvPr id="287" name="直接箭头连接符 286"/>
            <p:cNvCxnSpPr/>
            <p:nvPr/>
          </p:nvCxnSpPr>
          <p:spPr>
            <a:xfrm flipV="1">
              <a:off x="853891" y="3292051"/>
              <a:ext cx="0" cy="1033717"/>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8" name="直接箭头连接符 287"/>
            <p:cNvCxnSpPr/>
            <p:nvPr/>
          </p:nvCxnSpPr>
          <p:spPr>
            <a:xfrm flipV="1">
              <a:off x="1174674" y="3292051"/>
              <a:ext cx="0" cy="676442"/>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flipV="1">
              <a:off x="1485929" y="3292051"/>
              <a:ext cx="0" cy="765364"/>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0" name="直接箭头连接符 289"/>
            <p:cNvCxnSpPr/>
            <p:nvPr/>
          </p:nvCxnSpPr>
          <p:spPr>
            <a:xfrm flipV="1">
              <a:off x="1797184" y="3292051"/>
              <a:ext cx="0" cy="863813"/>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1" name="直接箭头连接符 290"/>
            <p:cNvCxnSpPr>
              <a:endCxn id="278" idx="4"/>
            </p:cNvCxnSpPr>
            <p:nvPr/>
          </p:nvCxnSpPr>
          <p:spPr>
            <a:xfrm flipV="1">
              <a:off x="2667427" y="3292051"/>
              <a:ext cx="0" cy="793946"/>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2" name="直接箭头连接符 291"/>
            <p:cNvCxnSpPr/>
            <p:nvPr/>
          </p:nvCxnSpPr>
          <p:spPr>
            <a:xfrm flipV="1">
              <a:off x="2978682" y="3303166"/>
              <a:ext cx="0" cy="940032"/>
            </a:xfrm>
            <a:prstGeom prst="straightConnector1">
              <a:avLst/>
            </a:prstGeom>
            <a:ln>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3" name="矩形 292"/>
              <p:cNvSpPr/>
              <p:nvPr/>
            </p:nvSpPr>
            <p:spPr>
              <a:xfrm>
                <a:off x="3595191" y="3992437"/>
                <a:ext cx="5318798" cy="1221488"/>
              </a:xfrm>
              <a:prstGeom prst="rect">
                <a:avLst/>
              </a:prstGeom>
            </p:spPr>
            <p:txBody>
              <a:bodyPr wrap="square">
                <a:spAutoFit/>
              </a:bodyPr>
              <a:lstStyle/>
              <a:p>
                <a:r>
                  <a:rPr lang="zh-CN" altLang="en-US" sz="1800" dirty="0">
                    <a:solidFill>
                      <a:schemeClr val="tx1"/>
                    </a:solidFill>
                    <a:ea typeface="楷体" panose="02010609060101010101" pitchFamily="49" charset="-122"/>
                    <a:cs typeface="Times New Roman" panose="02020603050405020304" pitchFamily="18" charset="0"/>
                  </a:rPr>
                  <a:t>解决方案：</a:t>
                </a:r>
                <a:endParaRPr lang="en-US" altLang="zh-CN" sz="1800" dirty="0">
                  <a:solidFill>
                    <a:schemeClr val="tx1"/>
                  </a:solidFill>
                  <a:ea typeface="楷体" panose="02010609060101010101" pitchFamily="49" charset="-122"/>
                  <a:cs typeface="Times New Roman" panose="02020603050405020304" pitchFamily="18" charset="0"/>
                </a:endParaRPr>
              </a:p>
              <a:p>
                <a:r>
                  <a:rPr lang="zh-CN" altLang="en-US" sz="1800" dirty="0">
                    <a:solidFill>
                      <a:schemeClr val="tx1"/>
                    </a:solidFill>
                    <a:ea typeface="楷体" panose="02010609060101010101" pitchFamily="49" charset="-122"/>
                    <a:cs typeface="Times New Roman" panose="02020603050405020304" pitchFamily="18" charset="0"/>
                  </a:rPr>
                  <a:t>每个神经元的输出上乘以或者加上一个位置编码</a:t>
                </a:r>
                <a:endParaRPr lang="en-US" altLang="zh-CN" sz="1800" dirty="0">
                  <a:solidFill>
                    <a:schemeClr val="tx1"/>
                  </a:solidFill>
                  <a:ea typeface="楷体" panose="02010609060101010101" pitchFamily="49" charset="-122"/>
                  <a:cs typeface="Times New Roman" panose="02020603050405020304" pitchFamily="18" charset="0"/>
                </a:endParaRPr>
              </a:p>
              <a:p>
                <a:r>
                  <a:rPr lang="zh-CN" altLang="en-US" sz="1800" dirty="0">
                    <a:solidFill>
                      <a:schemeClr val="tx1"/>
                    </a:solidFill>
                    <a:ea typeface="楷体" panose="02010609060101010101" pitchFamily="49" charset="-122"/>
                    <a:cs typeface="Times New Roman" panose="02020603050405020304" pitchFamily="18" charset="0"/>
                  </a:rPr>
                  <a:t>原来的：</a:t>
                </a:r>
                <a14:m>
                  <m:oMath xmlns:m="http://schemas.openxmlformats.org/officeDocument/2006/math">
                    <m:sSub>
                      <m:sSubPr>
                        <m:ctrlP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𝑓</m:t>
                        </m:r>
                      </m:e>
                      <m:sub>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𝑗</m:t>
                        </m:r>
                      </m:sub>
                    </m:sSub>
                    <m:d>
                      <m:dPr>
                        <m:ctrlP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𝑗</m:t>
                        </m:r>
                      </m:sub>
                      <m:sup>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𝑇</m:t>
                        </m:r>
                      </m:sup>
                    </m:sSubSup>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𝑏</m:t>
                        </m:r>
                      </m:e>
                      <m:sub>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𝑗</m:t>
                        </m:r>
                      </m:sub>
                    </m:sSub>
                  </m:oMath>
                </a14:m>
                <a:endParaRPr lang="en-US" altLang="zh-CN" sz="1800" dirty="0">
                  <a:solidFill>
                    <a:schemeClr val="tx1"/>
                  </a:solidFill>
                  <a:ea typeface="楷体" panose="02010609060101010101" pitchFamily="49" charset="-122"/>
                  <a:cs typeface="Times New Roman" panose="02020603050405020304" pitchFamily="18" charset="0"/>
                </a:endParaRPr>
              </a:p>
              <a:p>
                <a:r>
                  <a:rPr lang="zh-CN" altLang="en-US" sz="1800" dirty="0">
                    <a:solidFill>
                      <a:schemeClr val="tx1"/>
                    </a:solidFill>
                    <a:ea typeface="楷体" panose="02010609060101010101" pitchFamily="49" charset="-122"/>
                    <a:cs typeface="Times New Roman" panose="02020603050405020304" pitchFamily="18" charset="0"/>
                  </a:rPr>
                  <a:t>现在的：</a:t>
                </a:r>
                <a14:m>
                  <m:oMath xmlns:m="http://schemas.openxmlformats.org/officeDocument/2006/math">
                    <m:sSub>
                      <m:sSubPr>
                        <m:ctrlP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𝑓</m:t>
                        </m:r>
                      </m:e>
                      <m:sub>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𝑗</m:t>
                        </m:r>
                      </m:sub>
                    </m:sSub>
                    <m:d>
                      <m:dPr>
                        <m:ctrlP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𝑗</m:t>
                        </m:r>
                      </m:sub>
                      <m:sup>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𝑇</m:t>
                        </m:r>
                      </m:sup>
                    </m:sSubSup>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𝑏</m:t>
                        </m:r>
                      </m:e>
                      <m:sub>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𝑗</m:t>
                        </m:r>
                      </m:sub>
                    </m:sSub>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𝑒</m:t>
                        </m:r>
                      </m:e>
                      <m:sub>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𝑗</m:t>
                        </m:r>
                      </m:sub>
                    </m:sSub>
                  </m:oMath>
                </a14:m>
                <a:r>
                  <a:rPr lang="en-US" altLang="zh-CN" sz="1600" dirty="0">
                    <a:solidFill>
                      <a:schemeClr val="tx1"/>
                    </a:solidFill>
                    <a:ea typeface="楷体" panose="02010609060101010101" pitchFamily="49" charset="-122"/>
                    <a:cs typeface="Times New Roman" panose="02020603050405020304" pitchFamily="18" charset="0"/>
                  </a:rPr>
                  <a:t> or </a:t>
                </a:r>
                <a14:m>
                  <m:oMath xmlns:m="http://schemas.openxmlformats.org/officeDocument/2006/math">
                    <m:sSub>
                      <m:sSubPr>
                        <m:ctrlP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𝑓</m:t>
                        </m:r>
                      </m:e>
                      <m:sub>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𝑗</m:t>
                        </m:r>
                      </m:sub>
                    </m:sSub>
                    <m:d>
                      <m:dPr>
                        <m:ctrlP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Sup>
                      <m:sSubSupPr>
                        <m:ctrlP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𝑗</m:t>
                        </m:r>
                      </m:sub>
                      <m:sup>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𝑇</m:t>
                        </m:r>
                      </m:sup>
                    </m:sSubSup>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𝑏</m:t>
                        </m:r>
                      </m:e>
                      <m:sub>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𝑗</m:t>
                        </m:r>
                      </m:sub>
                    </m:sSub>
                    <m:r>
                      <a:rPr lang="en-US" altLang="zh-CN" sz="1600" b="0" i="1"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𝑒</m:t>
                        </m:r>
                      </m:e>
                      <m:sub>
                        <m:r>
                          <a:rPr lang="en-US" altLang="zh-CN" sz="1600" i="1">
                            <a:solidFill>
                              <a:schemeClr val="tx1"/>
                            </a:solidFill>
                            <a:latin typeface="Cambria Math" panose="02040503050406030204" pitchFamily="18" charset="0"/>
                            <a:ea typeface="楷体" panose="02010609060101010101" pitchFamily="49" charset="-122"/>
                            <a:cs typeface="Times New Roman" panose="02020603050405020304" pitchFamily="18" charset="0"/>
                          </a:rPr>
                          <m:t>𝑗</m:t>
                        </m:r>
                      </m:sub>
                    </m:sSub>
                  </m:oMath>
                </a14:m>
                <a:endParaRPr lang="en-US" altLang="zh-CN" sz="1600" dirty="0">
                  <a:solidFill>
                    <a:schemeClr val="tx1"/>
                  </a:solidFill>
                  <a:ea typeface="楷体" panose="02010609060101010101" pitchFamily="49" charset="-122"/>
                  <a:cs typeface="Times New Roman" panose="02020603050405020304" pitchFamily="18" charset="0"/>
                </a:endParaRPr>
              </a:p>
            </p:txBody>
          </p:sp>
        </mc:Choice>
        <mc:Fallback xmlns="">
          <p:sp>
            <p:nvSpPr>
              <p:cNvPr id="293" name="矩形 292"/>
              <p:cNvSpPr>
                <a:spLocks noRot="1" noChangeAspect="1" noMove="1" noResize="1" noEditPoints="1" noAdjustHandles="1" noChangeArrowheads="1" noChangeShapeType="1" noTextEdit="1"/>
              </p:cNvSpPr>
              <p:nvPr/>
            </p:nvSpPr>
            <p:spPr>
              <a:xfrm>
                <a:off x="3595191" y="3992437"/>
                <a:ext cx="5318798" cy="1221488"/>
              </a:xfrm>
              <a:prstGeom prst="rect">
                <a:avLst/>
              </a:prstGeom>
              <a:blipFill rotWithShape="1">
                <a:blip r:embed="rId3"/>
                <a:stretch>
                  <a:fillRect l="-9" t="-16" r="9" b="-18772"/>
                </a:stretch>
              </a:blipFill>
            </p:spPr>
            <p:txBody>
              <a:bodyPr/>
              <a:lstStyle/>
              <a:p>
                <a:r>
                  <a:rPr lang="zh-CN" altLang="en-US">
                    <a:noFill/>
                  </a:rPr>
                  <a:t> </a:t>
                </a:r>
              </a:p>
            </p:txBody>
          </p:sp>
        </mc:Fallback>
      </mc:AlternateContent>
      <p:sp>
        <p:nvSpPr>
          <p:cNvPr id="294" name="矩形 293"/>
          <p:cNvSpPr/>
          <p:nvPr/>
        </p:nvSpPr>
        <p:spPr>
          <a:xfrm>
            <a:off x="3707904" y="5445224"/>
            <a:ext cx="4829535" cy="707886"/>
          </a:xfrm>
          <a:prstGeom prst="rect">
            <a:avLst/>
          </a:prstGeom>
        </p:spPr>
        <p:txBody>
          <a:bodyPr wrap="square">
            <a:spAutoFit/>
          </a:bodyPr>
          <a:lstStyle/>
          <a:p>
            <a:r>
              <a:rPr lang="zh-CN" altLang="en-US" sz="2000" b="1" dirty="0">
                <a:ea typeface="楷体" panose="02010609060101010101" pitchFamily="49" charset="-122"/>
                <a:cs typeface="Times New Roman" panose="02020603050405020304" pitchFamily="18" charset="0"/>
              </a:rPr>
              <a:t>预期效果</a:t>
            </a:r>
            <a:r>
              <a:rPr lang="zh-CN" altLang="en-US" sz="2000" dirty="0">
                <a:ea typeface="楷体" panose="02010609060101010101" pitchFamily="49" charset="-122"/>
                <a:cs typeface="Times New Roman" panose="02020603050405020304" pitchFamily="18" charset="0"/>
              </a:rPr>
              <a:t>：</a:t>
            </a:r>
            <a:endParaRPr lang="en-US" altLang="zh-CN" sz="2000" dirty="0">
              <a:ea typeface="楷体" panose="02010609060101010101" pitchFamily="49" charset="-122"/>
              <a:cs typeface="Times New Roman" panose="02020603050405020304" pitchFamily="18" charset="0"/>
            </a:endParaRPr>
          </a:p>
          <a:p>
            <a:r>
              <a:rPr lang="en-US" altLang="zh-CN" sz="2000" dirty="0">
                <a:ea typeface="楷体" panose="02010609060101010101" pitchFamily="49" charset="-122"/>
                <a:cs typeface="Times New Roman" panose="02020603050405020304" pitchFamily="18" charset="0"/>
              </a:rPr>
              <a:t>    --</a:t>
            </a:r>
            <a:r>
              <a:rPr lang="zh-CN" altLang="en-US" sz="2000" dirty="0">
                <a:ea typeface="楷体" panose="02010609060101010101" pitchFamily="49" charset="-122"/>
                <a:cs typeface="Times New Roman" panose="02020603050405020304" pitchFamily="18" charset="0"/>
              </a:rPr>
              <a:t>神经网络</a:t>
            </a:r>
            <a:r>
              <a:rPr lang="zh-CN" altLang="en-US" sz="2000" u="sng" dirty="0">
                <a:solidFill>
                  <a:srgbClr val="FF0000"/>
                </a:solidFill>
                <a:ea typeface="楷体" panose="02010609060101010101" pitchFamily="49" charset="-122"/>
                <a:cs typeface="Times New Roman" panose="02020603050405020304" pitchFamily="18" charset="0"/>
              </a:rPr>
              <a:t>不再具有重排不变性</a:t>
            </a:r>
            <a:endParaRPr lang="en-US" altLang="zh-CN" sz="2000" u="sng" dirty="0">
              <a:solidFill>
                <a:srgbClr val="FF0000"/>
              </a:solidFill>
              <a:ea typeface="楷体" panose="02010609060101010101" pitchFamily="49"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PANs</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和重排不变性</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8" name="文本框 77"/>
          <p:cNvSpPr txBox="1"/>
          <p:nvPr/>
        </p:nvSpPr>
        <p:spPr>
          <a:xfrm>
            <a:off x="244516" y="1321662"/>
            <a:ext cx="8791980" cy="461665"/>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为什么加入位置编码可以限制神经网络重排不变性：</a:t>
            </a:r>
            <a:endParaRPr lang="en-US" altLang="zh-CN" dirty="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p:cNvSpPr txBox="1"/>
              <p:nvPr/>
            </p:nvSpPr>
            <p:spPr>
              <a:xfrm>
                <a:off x="400975" y="4029160"/>
                <a:ext cx="8496944" cy="2018245"/>
              </a:xfrm>
              <a:prstGeom prst="rect">
                <a:avLst/>
              </a:prstGeom>
              <a:noFill/>
              <a:ln>
                <a:solidFill>
                  <a:schemeClr val="tx1"/>
                </a:solidFill>
                <a:prstDash val="sysDash"/>
              </a:ln>
            </p:spPr>
            <p:txBody>
              <a:bodyPr wrap="square" rtlCol="0">
                <a:spAutoFit/>
              </a:bodyPr>
              <a:lstStyle/>
              <a:p>
                <a:r>
                  <a:rPr lang="zh-CN" altLang="en-US" sz="2000" b="1" dirty="0">
                    <a:ea typeface="楷体" panose="02010609060101010101" pitchFamily="49" charset="-122"/>
                    <a:cs typeface="Times New Roman" panose="02020603050405020304" pitchFamily="18" charset="0"/>
                  </a:rPr>
                  <a:t>加了位置编码后的神经网络</a:t>
                </a:r>
                <a:r>
                  <a:rPr lang="zh-CN" altLang="en-US" sz="2000" dirty="0">
                    <a:ea typeface="楷体" panose="02010609060101010101" pitchFamily="49" charset="-122"/>
                    <a:cs typeface="Times New Roman" panose="02020603050405020304" pitchFamily="18" charset="0"/>
                  </a:rPr>
                  <a:t>：</a:t>
                </a:r>
                <a:endParaRPr lang="en-US" altLang="zh-CN" sz="2000" dirty="0">
                  <a:ea typeface="楷体" panose="02010609060101010101" pitchFamily="49" charset="-122"/>
                  <a:cs typeface="Times New Roman" panose="02020603050405020304" pitchFamily="18" charset="0"/>
                </a:endParaRPr>
              </a:p>
              <a:p>
                <a:pPr algn="ctr"/>
                <a14:m>
                  <m:oMath xmlns:m="http://schemas.openxmlformats.org/officeDocument/2006/math">
                    <m:r>
                      <a:rPr lang="en-US" altLang="zh-CN" sz="2000" b="0" i="1" dirty="0" smtClean="0">
                        <a:latin typeface="Cambria Math" panose="02040503050406030204" pitchFamily="18" charset="0"/>
                      </a:rPr>
                      <m:t>𝑦</m:t>
                    </m:r>
                    <m:r>
                      <a:rPr lang="en-US" altLang="zh-CN" sz="2000" b="0" i="1" dirty="0"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𝑣</m:t>
                        </m:r>
                      </m:e>
                      <m:sup>
                        <m:r>
                          <a:rPr lang="en-US" altLang="zh-CN" sz="2000" i="1">
                            <a:latin typeface="Cambria Math" panose="02040503050406030204" pitchFamily="18" charset="0"/>
                          </a:rPr>
                          <m:t>𝑇</m:t>
                        </m:r>
                      </m:sup>
                    </m:sSup>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𝑊𝑥</m:t>
                            </m:r>
                            <m:r>
                              <a:rPr lang="en-US" altLang="zh-CN" sz="2000" i="1">
                                <a:latin typeface="Cambria Math" panose="02040503050406030204" pitchFamily="18" charset="0"/>
                              </a:rPr>
                              <m:t>+</m:t>
                            </m:r>
                            <m:r>
                              <a:rPr lang="en-US" altLang="zh-CN" sz="2000" i="1">
                                <a:latin typeface="Cambria Math" panose="02040503050406030204" pitchFamily="18" charset="0"/>
                              </a:rPr>
                              <m:t>𝑏</m:t>
                            </m:r>
                          </m:e>
                        </m:d>
                        <m:r>
                          <a:rPr lang="en-US" altLang="zh-CN" sz="2000" i="1">
                            <a:latin typeface="Cambria Math" panose="02040503050406030204" pitchFamily="18" charset="0"/>
                            <a:ea typeface="Cambria Math" panose="02040503050406030204" pitchFamily="18" charset="0"/>
                          </a:rPr>
                          <m:t>⨀</m:t>
                        </m:r>
                        <m:r>
                          <a:rPr lang="en-US" altLang="zh-CN" sz="2000" b="1" i="1" smtClean="0">
                            <a:solidFill>
                              <a:srgbClr val="FF0000"/>
                            </a:solidFill>
                            <a:latin typeface="Cambria Math" panose="02040503050406030204" pitchFamily="18" charset="0"/>
                          </a:rPr>
                          <m:t>𝒑</m:t>
                        </m:r>
                      </m:e>
                    </m:d>
                  </m:oMath>
                </a14:m>
                <a:r>
                  <a:rPr lang="en-US" altLang="zh-CN" sz="2000" dirty="0">
                    <a:ea typeface="楷体" panose="02010609060101010101" pitchFamily="49" charset="-122"/>
                    <a:cs typeface="Times New Roman" panose="02020603050405020304" pitchFamily="18" charset="0"/>
                  </a:rPr>
                  <a:t>, </a:t>
                </a:r>
                <a14:m>
                  <m:oMath xmlns:m="http://schemas.openxmlformats.org/officeDocument/2006/math">
                    <m:r>
                      <a:rPr lang="en-US" altLang="zh-CN" sz="2000" b="1" i="1">
                        <a:solidFill>
                          <a:srgbClr val="FF0000"/>
                        </a:solidFill>
                        <a:latin typeface="Cambria Math" panose="02040503050406030204" pitchFamily="18" charset="0"/>
                      </a:rPr>
                      <m:t>𝒑</m:t>
                    </m:r>
                    <m:r>
                      <a:rPr lang="en-US" altLang="zh-CN" sz="2000" b="0" i="1" smtClean="0">
                        <a:solidFill>
                          <a:schemeClr val="tx1"/>
                        </a:solidFill>
                        <a:latin typeface="Cambria Math" panose="02040503050406030204" pitchFamily="18" charset="0"/>
                      </a:rPr>
                      <m:t>∈</m:t>
                    </m:r>
                    <m:sSup>
                      <m:sSupPr>
                        <m:ctrlPr>
                          <a:rPr lang="en-US" altLang="zh-CN" sz="200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𝑅</m:t>
                        </m:r>
                      </m:e>
                      <m:sup>
                        <m:r>
                          <a:rPr lang="en-US" altLang="zh-CN" sz="2000" b="0" i="1" smtClean="0">
                            <a:solidFill>
                              <a:schemeClr val="tx1"/>
                            </a:solidFill>
                            <a:latin typeface="Cambria Math" panose="02040503050406030204" pitchFamily="18" charset="0"/>
                          </a:rPr>
                          <m:t>𝐿</m:t>
                        </m:r>
                      </m:sup>
                    </m:sSup>
                  </m:oMath>
                </a14:m>
                <a:endParaRPr lang="en-US" altLang="zh-CN" sz="2000" i="1" dirty="0">
                  <a:ea typeface="楷体" panose="02010609060101010101" pitchFamily="49" charset="-122"/>
                  <a:cs typeface="Times New Roman" panose="02020603050405020304" pitchFamily="18" charset="0"/>
                </a:endParaRPr>
              </a:p>
              <a:p>
                <a:endParaRPr lang="en-US" altLang="zh-CN" sz="2000" b="0" i="1" dirty="0">
                  <a:ea typeface="楷体" panose="02010609060101010101" pitchFamily="49" charset="-122"/>
                  <a:cs typeface="Times New Roman" panose="02020603050405020304" pitchFamily="18" charset="0"/>
                </a:endParaRPr>
              </a:p>
              <a:p>
                <a:r>
                  <a:rPr lang="zh-CN" altLang="en-US" sz="2000" dirty="0">
                    <a:ea typeface="楷体" panose="02010609060101010101" pitchFamily="49" charset="-122"/>
                    <a:cs typeface="Times New Roman" panose="02020603050405020304" pitchFamily="18" charset="0"/>
                  </a:rPr>
                  <a:t>重排之后</a:t>
                </a:r>
                <a:r>
                  <a:rPr lang="zh-CN" altLang="en-US" sz="2000" b="0" dirty="0">
                    <a:ea typeface="楷体" panose="02010609060101010101" pitchFamily="49" charset="-122"/>
                    <a:cs typeface="Times New Roman" panose="02020603050405020304" pitchFamily="18" charset="0"/>
                  </a:rPr>
                  <a:t>：</a:t>
                </a:r>
                <a:endParaRPr lang="en-US" altLang="zh-CN" sz="2000" dirty="0">
                  <a:ea typeface="楷体" panose="02010609060101010101" pitchFamily="49"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m:rPr>
                                  <m:sty m:val="p"/>
                                </m:rPr>
                                <a:rPr lang="en-US" altLang="zh-CN" sz="2000">
                                  <a:latin typeface="Cambria Math" panose="02040503050406030204" pitchFamily="18" charset="0"/>
                                </a:rPr>
                                <m:t>Π</m:t>
                              </m:r>
                              <m:r>
                                <a:rPr lang="en-US" altLang="zh-CN" sz="2000" i="1">
                                  <a:latin typeface="Cambria Math" panose="02040503050406030204" pitchFamily="18" charset="0"/>
                                </a:rPr>
                                <m:t>𝑣</m:t>
                              </m:r>
                            </m:e>
                          </m:d>
                        </m:e>
                        <m:sup>
                          <m:r>
                            <a:rPr lang="en-US" altLang="zh-CN" sz="2000" i="1">
                              <a:latin typeface="Cambria Math" panose="02040503050406030204" pitchFamily="18" charset="0"/>
                            </a:rPr>
                            <m:t>𝑇</m:t>
                          </m:r>
                        </m:sup>
                      </m:sSup>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b="0" i="0" smtClean="0">
                              <a:latin typeface="Cambria Math" panose="02040503050406030204" pitchFamily="18" charset="0"/>
                            </a:rPr>
                            <m:t>(</m:t>
                          </m:r>
                          <m:r>
                            <m:rPr>
                              <m:sty m:val="p"/>
                            </m:rPr>
                            <a:rPr lang="en-US" altLang="zh-CN" sz="2000">
                              <a:latin typeface="Cambria Math" panose="02040503050406030204" pitchFamily="18" charset="0"/>
                            </a:rPr>
                            <m:t>Π</m:t>
                          </m:r>
                          <m:r>
                            <a:rPr lang="en-US" altLang="zh-CN" sz="2000" i="1">
                              <a:latin typeface="Cambria Math" panose="02040503050406030204" pitchFamily="18" charset="0"/>
                            </a:rPr>
                            <m:t>𝑊𝑥</m:t>
                          </m:r>
                          <m:r>
                            <a:rPr lang="en-US" altLang="zh-CN" sz="2000" i="1">
                              <a:latin typeface="Cambria Math" panose="02040503050406030204" pitchFamily="18" charset="0"/>
                            </a:rPr>
                            <m:t>+</m:t>
                          </m:r>
                          <m:r>
                            <m:rPr>
                              <m:sty m:val="p"/>
                            </m:rPr>
                            <a:rPr lang="en-US" altLang="zh-CN" sz="2000">
                              <a:latin typeface="Cambria Math" panose="02040503050406030204" pitchFamily="18" charset="0"/>
                            </a:rPr>
                            <m:t>Π</m:t>
                          </m:r>
                          <m:r>
                            <a:rPr lang="en-US" altLang="zh-CN" sz="2000" i="1">
                              <a:latin typeface="Cambria Math" panose="02040503050406030204" pitchFamily="18" charset="0"/>
                            </a:rPr>
                            <m:t>𝑏</m:t>
                          </m:r>
                          <m:r>
                            <a:rPr lang="en-US" altLang="zh-CN" sz="2000" b="0" i="1" smtClean="0">
                              <a:latin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rPr>
                            <m:t> </m:t>
                          </m:r>
                          <m:r>
                            <a:rPr lang="en-US" altLang="zh-CN" sz="2000" i="1">
                              <a:latin typeface="Cambria Math" panose="02040503050406030204" pitchFamily="18" charset="0"/>
                            </a:rPr>
                            <m:t>𝑝</m:t>
                          </m:r>
                        </m:e>
                      </m:d>
                    </m:oMath>
                  </m:oMathPara>
                </a14:m>
                <a:endParaRPr lang="en-US" altLang="zh-CN" sz="20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m:rPr>
                                  <m:sty m:val="p"/>
                                </m:rPr>
                                <a:rPr lang="en-US" altLang="zh-CN" sz="2000">
                                  <a:latin typeface="Cambria Math" panose="02040503050406030204" pitchFamily="18" charset="0"/>
                                </a:rPr>
                                <m:t>Π</m:t>
                              </m:r>
                              <m:r>
                                <a:rPr lang="en-US" altLang="zh-CN" sz="2000" i="1">
                                  <a:latin typeface="Cambria Math" panose="02040503050406030204" pitchFamily="18" charset="0"/>
                                </a:rPr>
                                <m:t>𝑣</m:t>
                              </m:r>
                            </m:e>
                          </m:d>
                        </m:e>
                        <m:sup>
                          <m:r>
                            <a:rPr lang="en-US" altLang="zh-CN" sz="2000" i="1">
                              <a:latin typeface="Cambria Math" panose="02040503050406030204" pitchFamily="18" charset="0"/>
                            </a:rPr>
                            <m:t>𝑇</m:t>
                          </m:r>
                        </m:sup>
                      </m:sSup>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d>
                            <m:dPr>
                              <m:ctrlPr>
                                <a:rPr lang="en-US" altLang="zh-CN" sz="2000" i="1">
                                  <a:latin typeface="Cambria Math" panose="02040503050406030204" pitchFamily="18" charset="0"/>
                                </a:rPr>
                              </m:ctrlPr>
                            </m:dPr>
                            <m:e>
                              <m:r>
                                <m:rPr>
                                  <m:sty m:val="p"/>
                                </m:rPr>
                                <a:rPr lang="en-US" altLang="zh-CN" sz="2000">
                                  <a:latin typeface="Cambria Math" panose="02040503050406030204" pitchFamily="18" charset="0"/>
                                </a:rPr>
                                <m:t>Π</m:t>
                              </m:r>
                              <m:r>
                                <a:rPr lang="en-US" altLang="zh-CN" sz="2000" i="1">
                                  <a:latin typeface="Cambria Math" panose="02040503050406030204" pitchFamily="18" charset="0"/>
                                </a:rPr>
                                <m:t>𝑊𝑥</m:t>
                              </m:r>
                              <m:r>
                                <a:rPr lang="en-US" altLang="zh-CN" sz="2000" i="1">
                                  <a:latin typeface="Cambria Math" panose="02040503050406030204" pitchFamily="18" charset="0"/>
                                </a:rPr>
                                <m:t>+</m:t>
                              </m:r>
                              <m:r>
                                <m:rPr>
                                  <m:sty m:val="p"/>
                                </m:rPr>
                                <a:rPr lang="en-US" altLang="zh-CN" sz="2000">
                                  <a:latin typeface="Cambria Math" panose="02040503050406030204" pitchFamily="18" charset="0"/>
                                </a:rPr>
                                <m:t>Π</m:t>
                              </m:r>
                              <m:r>
                                <a:rPr lang="en-US" altLang="zh-CN" sz="2000" i="1">
                                  <a:latin typeface="Cambria Math" panose="02040503050406030204" pitchFamily="18" charset="0"/>
                                </a:rPr>
                                <m:t>𝑏</m:t>
                              </m:r>
                            </m:e>
                          </m:d>
                          <m:r>
                            <a:rPr lang="en-US" altLang="zh-CN" sz="2000" i="1" smtClean="0">
                              <a:latin typeface="Cambria Math" panose="02040503050406030204" pitchFamily="18" charset="0"/>
                              <a:ea typeface="Cambria Math" panose="02040503050406030204" pitchFamily="18" charset="0"/>
                            </a:rPr>
                            <m:t>⨀</m:t>
                          </m:r>
                          <m:r>
                            <m:rPr>
                              <m:sty m:val="p"/>
                            </m:rPr>
                            <a:rPr lang="en-US" altLang="zh-CN" sz="2000" b="0" i="0" smtClean="0">
                              <a:latin typeface="Cambria Math" panose="02040503050406030204" pitchFamily="18" charset="0"/>
                            </a:rPr>
                            <m:t>Π</m:t>
                          </m:r>
                          <m:r>
                            <a:rPr lang="en-US" altLang="zh-CN" sz="2000" i="1">
                              <a:latin typeface="Cambria Math" panose="02040503050406030204" pitchFamily="18" charset="0"/>
                            </a:rPr>
                            <m:t>𝑝</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𝑣</m:t>
                          </m:r>
                        </m:e>
                        <m:sup>
                          <m:r>
                            <a:rPr lang="en-US" altLang="zh-CN" sz="2000" i="1">
                              <a:latin typeface="Cambria Math" panose="02040503050406030204" pitchFamily="18" charset="0"/>
                            </a:rPr>
                            <m:t>𝑇</m:t>
                          </m:r>
                        </m:sup>
                      </m:sSup>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i="1">
                          <a:latin typeface="Cambria Math" panose="02040503050406030204" pitchFamily="18" charset="0"/>
                        </a:rPr>
                        <m:t>𝑊𝑥</m:t>
                      </m:r>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b="0" i="1" smtClean="0">
                          <a:latin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rPr>
                        <m:t>𝑝</m:t>
                      </m:r>
                      <m:r>
                        <a:rPr lang="en-US" altLang="zh-CN" sz="2000" i="1">
                          <a:latin typeface="Cambria Math" panose="02040503050406030204" pitchFamily="18" charset="0"/>
                        </a:rPr>
                        <m:t>)</m:t>
                      </m:r>
                    </m:oMath>
                  </m:oMathPara>
                </a14:m>
                <a:endParaRPr lang="en-US" altLang="zh-CN" sz="2000" dirty="0">
                  <a:ea typeface="楷体" panose="02010609060101010101" pitchFamily="49" charset="-122"/>
                  <a:cs typeface="Times New Roman" panose="02020603050405020304" pitchFamily="18" charset="0"/>
                </a:endParaRPr>
              </a:p>
            </p:txBody>
          </p:sp>
        </mc:Choice>
        <mc:Fallback xmlns="">
          <p:sp>
            <p:nvSpPr>
              <p:cNvPr id="79" name="文本框 78"/>
              <p:cNvSpPr txBox="1">
                <a:spLocks noRot="1" noChangeAspect="1" noMove="1" noResize="1" noEditPoints="1" noAdjustHandles="1" noChangeArrowheads="1" noChangeShapeType="1" noTextEdit="1"/>
              </p:cNvSpPr>
              <p:nvPr/>
            </p:nvSpPr>
            <p:spPr>
              <a:xfrm>
                <a:off x="400975" y="4029160"/>
                <a:ext cx="8496944" cy="2018245"/>
              </a:xfrm>
              <a:prstGeom prst="rect">
                <a:avLst/>
              </a:prstGeom>
              <a:blipFill rotWithShape="1">
                <a:blip r:embed="rId3"/>
                <a:stretch>
                  <a:fillRect l="-63" t="-256" r="-49" b="-205"/>
                </a:stretch>
              </a:blipFill>
              <a:ln>
                <a:solidFill>
                  <a:schemeClr val="tx1"/>
                </a:solidFill>
                <a:prstDash val="sys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392034" y="1933990"/>
                <a:ext cx="8496944" cy="1944507"/>
              </a:xfrm>
              <a:prstGeom prst="rect">
                <a:avLst/>
              </a:prstGeom>
              <a:noFill/>
              <a:ln>
                <a:solidFill>
                  <a:schemeClr val="tx1"/>
                </a:solidFill>
                <a:prstDash val="sysDash"/>
              </a:ln>
            </p:spPr>
            <p:txBody>
              <a:bodyPr wrap="square" rtlCol="0">
                <a:spAutoFit/>
              </a:bodyPr>
              <a:lstStyle/>
              <a:p>
                <a:r>
                  <a:rPr lang="zh-CN" altLang="en-US" sz="2000" dirty="0">
                    <a:ea typeface="楷体" panose="02010609060101010101" pitchFamily="49" charset="-122"/>
                    <a:cs typeface="Times New Roman" panose="02020603050405020304" pitchFamily="18" charset="0"/>
                  </a:rPr>
                  <a:t>具有一个隐藏层</a:t>
                </a:r>
                <a:r>
                  <a:rPr lang="en-US" altLang="zh-CN" sz="2000" dirty="0">
                    <a:ea typeface="楷体" panose="02010609060101010101" pitchFamily="49" charset="-122"/>
                    <a:cs typeface="Times New Roman" panose="02020603050405020304" pitchFamily="18" charset="0"/>
                  </a:rPr>
                  <a:t>(</a:t>
                </a:r>
                <a14:m>
                  <m:oMath xmlns:m="http://schemas.openxmlformats.org/officeDocument/2006/math">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𝐿</m:t>
                    </m:r>
                  </m:oMath>
                </a14:m>
                <a:r>
                  <a:rPr lang="zh-CN" altLang="en-US" sz="2000" dirty="0">
                    <a:ea typeface="楷体" panose="02010609060101010101" pitchFamily="49" charset="-122"/>
                    <a:cs typeface="Times New Roman" panose="02020603050405020304" pitchFamily="18" charset="0"/>
                  </a:rPr>
                  <a:t>个神经元</a:t>
                </a:r>
                <a:r>
                  <a:rPr lang="en-US" altLang="zh-CN" sz="2000" dirty="0">
                    <a:ea typeface="楷体" panose="02010609060101010101" pitchFamily="49" charset="-122"/>
                    <a:cs typeface="Times New Roman" panose="02020603050405020304" pitchFamily="18" charset="0"/>
                  </a:rPr>
                  <a:t>)</a:t>
                </a:r>
                <a:r>
                  <a:rPr lang="zh-CN" altLang="en-US" sz="2000" dirty="0">
                    <a:ea typeface="楷体" panose="02010609060101010101" pitchFamily="49" charset="-122"/>
                    <a:cs typeface="Times New Roman" panose="02020603050405020304" pitchFamily="18" charset="0"/>
                  </a:rPr>
                  <a:t>的</a:t>
                </a:r>
                <a:r>
                  <a:rPr lang="zh-CN" altLang="en-US" sz="2000" b="1" dirty="0">
                    <a:ea typeface="楷体" panose="02010609060101010101" pitchFamily="49" charset="-122"/>
                    <a:cs typeface="Times New Roman" panose="02020603050405020304" pitchFamily="18" charset="0"/>
                  </a:rPr>
                  <a:t>正常神经网络 </a:t>
                </a:r>
                <a:r>
                  <a:rPr lang="zh-CN" altLang="en-US" sz="2000" dirty="0">
                    <a:ea typeface="楷体" panose="02010609060101010101" pitchFamily="49" charset="-122"/>
                    <a:cs typeface="Times New Roman" panose="02020603050405020304" pitchFamily="18" charset="0"/>
                  </a:rPr>
                  <a:t>：</a:t>
                </a:r>
                <a:endParaRPr lang="en-US" altLang="zh-CN" sz="2000" dirty="0">
                  <a:ea typeface="楷体" panose="02010609060101010101" pitchFamily="49" charset="-122"/>
                  <a:cs typeface="Times New Roman" panose="02020603050405020304" pitchFamily="18" charset="0"/>
                </a:endParaRPr>
              </a:p>
              <a:p>
                <a:pPr algn="ctr"/>
                <a14:m>
                  <m:oMath xmlns:m="http://schemas.openxmlformats.org/officeDocument/2006/math">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𝑦</m:t>
                    </m:r>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𝑣</m:t>
                        </m:r>
                      </m:e>
                      <m:sup>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𝑓</m:t>
                    </m:r>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𝑊𝑥</m:t>
                    </m:r>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𝑏</m:t>
                    </m:r>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ea typeface="楷体" panose="02010609060101010101" pitchFamily="49" charset="-122"/>
                    <a:cs typeface="Times New Roman" panose="02020603050405020304" pitchFamily="18" charset="0"/>
                  </a:rPr>
                  <a:t>，</a:t>
                </a:r>
                <a14:m>
                  <m:oMath xmlns:m="http://schemas.openxmlformats.org/officeDocument/2006/math">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𝑊</m:t>
                    </m:r>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𝑅</m:t>
                        </m:r>
                      </m:e>
                      <m:sup>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𝐿</m:t>
                        </m:r>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𝑑</m:t>
                        </m:r>
                      </m:sup>
                    </m:sSup>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 </m:t>
                    </m:r>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𝑏</m:t>
                    </m:r>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𝑅</m:t>
                        </m:r>
                      </m:e>
                      <m:sup>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𝐿</m:t>
                        </m:r>
                      </m:sup>
                    </m:sSup>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 </m:t>
                    </m:r>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𝑣</m:t>
                    </m:r>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𝑅</m:t>
                        </m:r>
                      </m:e>
                      <m:sup>
                        <m:r>
                          <a:rPr lang="en-US" altLang="zh-CN" sz="2000" b="0" i="1" dirty="0" smtClean="0">
                            <a:latin typeface="Cambria Math" panose="02040503050406030204" pitchFamily="18" charset="0"/>
                            <a:ea typeface="楷体" panose="02010609060101010101" pitchFamily="49" charset="-122"/>
                            <a:cs typeface="Times New Roman" panose="02020603050405020304" pitchFamily="18" charset="0"/>
                          </a:rPr>
                          <m:t>𝐿</m:t>
                        </m:r>
                      </m:sup>
                    </m:sSup>
                  </m:oMath>
                </a14:m>
                <a:endParaRPr lang="en-US" altLang="zh-CN" sz="20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r>
                  <a:rPr lang="zh-CN" altLang="en-US" sz="2000" dirty="0">
                    <a:ea typeface="楷体" panose="02010609060101010101" pitchFamily="49" charset="-122"/>
                    <a:cs typeface="Times New Roman" panose="02020603050405020304" pitchFamily="18" charset="0"/>
                  </a:rPr>
                  <a:t>重排矩阵：</a:t>
                </a:r>
                <a14:m>
                  <m:oMath xmlns:m="http://schemas.openxmlformats.org/officeDocument/2006/math">
                    <m:r>
                      <m:rPr>
                        <m:sty m:val="p"/>
                      </m:rPr>
                      <a:rPr lang="en-US" altLang="zh-CN" sz="2000" b="0" i="0" smtClean="0">
                        <a:latin typeface="Cambria Math" panose="02040503050406030204" pitchFamily="18" charset="0"/>
                        <a:ea typeface="楷体" panose="02010609060101010101" pitchFamily="49" charset="-122"/>
                        <a:cs typeface="Times New Roman" panose="02020603050405020304" pitchFamily="18" charset="0"/>
                      </a:rPr>
                      <m:t>Π</m:t>
                    </m:r>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m:t>
                    </m:r>
                    <m:sSup>
                      <m:sSupPr>
                        <m:ctrlP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ctrlPr>
                      </m:sSupPr>
                      <m:e>
                        <m:d>
                          <m:dPr>
                            <m:begChr m:val="{"/>
                            <m:endChr m:val="}"/>
                            <m:ctrlP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0,1</m:t>
                            </m:r>
                          </m:e>
                        </m:d>
                      </m:e>
                      <m:sup>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𝐿</m:t>
                        </m:r>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𝐿</m:t>
                        </m:r>
                      </m:sup>
                    </m:sSup>
                  </m:oMath>
                </a14:m>
                <a:endParaRPr lang="en-US" altLang="zh-CN" sz="20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r>
                  <a:rPr lang="zh-CN" altLang="en-US" sz="2000" dirty="0">
                    <a:ea typeface="楷体" panose="02010609060101010101" pitchFamily="49" charset="-122"/>
                    <a:cs typeface="Times New Roman" panose="02020603050405020304" pitchFamily="18" charset="0"/>
                  </a:rPr>
                  <a:t>神经元重排：</a:t>
                </a: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m:rPr>
                                <m:sty m:val="p"/>
                              </m:rPr>
                              <a:rPr lang="en-US" altLang="zh-CN" sz="2000">
                                <a:latin typeface="Cambria Math" panose="02040503050406030204" pitchFamily="18" charset="0"/>
                              </a:rPr>
                              <m:t>Π</m:t>
                            </m:r>
                            <m:r>
                              <a:rPr lang="en-US" altLang="zh-CN" sz="2000" i="1">
                                <a:latin typeface="Cambria Math" panose="02040503050406030204" pitchFamily="18" charset="0"/>
                              </a:rPr>
                              <m:t>𝑣</m:t>
                            </m:r>
                          </m:e>
                        </m:d>
                      </m:e>
                      <m:sup>
                        <m:r>
                          <a:rPr lang="en-US" altLang="zh-CN" sz="2000" i="1">
                            <a:latin typeface="Cambria Math" panose="02040503050406030204" pitchFamily="18" charset="0"/>
                          </a:rPr>
                          <m:t>𝑇</m:t>
                        </m:r>
                      </m:sup>
                    </m:sSup>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m:rPr>
                            <m:sty m:val="p"/>
                          </m:rPr>
                          <a:rPr lang="en-US" altLang="zh-CN" sz="2000">
                            <a:latin typeface="Cambria Math" panose="02040503050406030204" pitchFamily="18" charset="0"/>
                          </a:rPr>
                          <m:t>Π</m:t>
                        </m:r>
                        <m:r>
                          <a:rPr lang="en-US" altLang="zh-CN" sz="2000" i="1">
                            <a:latin typeface="Cambria Math" panose="02040503050406030204" pitchFamily="18" charset="0"/>
                          </a:rPr>
                          <m:t>𝑊𝑥</m:t>
                        </m:r>
                        <m:r>
                          <a:rPr lang="en-US" altLang="zh-CN" sz="2000" i="1">
                            <a:latin typeface="Cambria Math" panose="02040503050406030204" pitchFamily="18" charset="0"/>
                          </a:rPr>
                          <m:t>+</m:t>
                        </m:r>
                        <m:r>
                          <m:rPr>
                            <m:sty m:val="p"/>
                          </m:rPr>
                          <a:rPr lang="en-US" altLang="zh-CN" sz="2000">
                            <a:latin typeface="Cambria Math" panose="02040503050406030204" pitchFamily="18" charset="0"/>
                          </a:rPr>
                          <m:t>Π</m:t>
                        </m:r>
                        <m:r>
                          <a:rPr lang="en-US" altLang="zh-CN" sz="2000" i="1">
                            <a:latin typeface="Cambria Math" panose="02040503050406030204" pitchFamily="18" charset="0"/>
                          </a:rPr>
                          <m:t>𝑏</m:t>
                        </m:r>
                      </m:e>
                    </m:d>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000" i="1">
                            <a:latin typeface="Cambria Math" panose="02040503050406030204" pitchFamily="18" charset="0"/>
                            <a:ea typeface="楷体" panose="02010609060101010101" pitchFamily="49" charset="-122"/>
                            <a:cs typeface="Times New Roman" panose="02020603050405020304" pitchFamily="18" charset="0"/>
                          </a:rPr>
                          <m:t>𝑣</m:t>
                        </m:r>
                      </m:e>
                      <m:sup>
                        <m:r>
                          <a:rPr lang="en-US" altLang="zh-CN" sz="2000" i="1">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2000" i="1">
                        <a:latin typeface="Cambria Math" panose="02040503050406030204" pitchFamily="18" charset="0"/>
                        <a:ea typeface="楷体" panose="02010609060101010101" pitchFamily="49" charset="-122"/>
                        <a:cs typeface="Times New Roman" panose="02020603050405020304" pitchFamily="18" charset="0"/>
                      </a:rPr>
                      <m:t>𝑓</m:t>
                    </m:r>
                    <m:r>
                      <a:rPr lang="en-US" altLang="zh-CN" sz="2000" i="1">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a:latin typeface="Cambria Math" panose="02040503050406030204" pitchFamily="18" charset="0"/>
                        <a:ea typeface="楷体" panose="02010609060101010101" pitchFamily="49" charset="-122"/>
                        <a:cs typeface="Times New Roman" panose="02020603050405020304" pitchFamily="18" charset="0"/>
                      </a:rPr>
                      <m:t>𝑊𝑥</m:t>
                    </m:r>
                    <m:r>
                      <a:rPr lang="en-US" altLang="zh-CN" sz="2000" i="1">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a:latin typeface="Cambria Math" panose="02040503050406030204" pitchFamily="18" charset="0"/>
                        <a:ea typeface="楷体" panose="02010609060101010101" pitchFamily="49" charset="-122"/>
                        <a:cs typeface="Times New Roman" panose="02020603050405020304" pitchFamily="18" charset="0"/>
                      </a:rPr>
                      <m:t>𝑏</m:t>
                    </m:r>
                    <m:r>
                      <a:rPr lang="en-US" altLang="zh-CN" sz="2000" i="1">
                        <a:latin typeface="Cambria Math" panose="02040503050406030204" pitchFamily="18" charset="0"/>
                        <a:ea typeface="楷体" panose="02010609060101010101" pitchFamily="49" charset="-122"/>
                        <a:cs typeface="Times New Roman" panose="02020603050405020304" pitchFamily="18" charset="0"/>
                      </a:rPr>
                      <m:t>)</m:t>
                    </m:r>
                  </m:oMath>
                </a14:m>
                <a:endParaRPr lang="en-US" altLang="zh-CN" sz="2000" dirty="0">
                  <a:ea typeface="楷体" panose="02010609060101010101" pitchFamily="49" charset="-122"/>
                  <a:cs typeface="Times New Roman" panose="02020603050405020304" pitchFamily="18" charset="0"/>
                </a:endParaRPr>
              </a:p>
            </p:txBody>
          </p:sp>
        </mc:Choice>
        <mc:Fallback xmlns="">
          <p:sp>
            <p:nvSpPr>
              <p:cNvPr id="80" name="文本框 79"/>
              <p:cNvSpPr txBox="1">
                <a:spLocks noRot="1" noChangeAspect="1" noMove="1" noResize="1" noEditPoints="1" noAdjustHandles="1" noChangeArrowheads="1" noChangeShapeType="1" noTextEdit="1"/>
              </p:cNvSpPr>
              <p:nvPr/>
            </p:nvSpPr>
            <p:spPr>
              <a:xfrm>
                <a:off x="392034" y="1933990"/>
                <a:ext cx="8496944" cy="1944507"/>
              </a:xfrm>
              <a:prstGeom prst="rect">
                <a:avLst/>
              </a:prstGeom>
              <a:blipFill rotWithShape="1">
                <a:blip r:embed="rId4"/>
                <a:stretch>
                  <a:fillRect l="-63" t="-250" r="-49" b="-233"/>
                </a:stretch>
              </a:blipFill>
              <a:ln>
                <a:solidFill>
                  <a:schemeClr val="tx1"/>
                </a:solidFill>
                <a:prstDash val="sysDash"/>
              </a:ln>
            </p:spPr>
            <p:txBody>
              <a:bodyPr/>
              <a:lstStyle/>
              <a:p>
                <a:r>
                  <a:rPr lang="zh-CN" altLang="en-US">
                    <a:noFill/>
                  </a:rPr>
                  <a:t> </a:t>
                </a:r>
              </a:p>
            </p:txBody>
          </p:sp>
        </mc:Fallback>
      </mc:AlternateContent>
      <p:sp>
        <p:nvSpPr>
          <p:cNvPr id="2" name="文本框 1"/>
          <p:cNvSpPr txBox="1"/>
          <p:nvPr/>
        </p:nvSpPr>
        <p:spPr>
          <a:xfrm>
            <a:off x="7236296" y="2780928"/>
            <a:ext cx="1512168" cy="830997"/>
          </a:xfrm>
          <a:prstGeom prst="rect">
            <a:avLst/>
          </a:prstGeom>
          <a:solidFill>
            <a:schemeClr val="bg1">
              <a:lumMod val="95000"/>
            </a:schemeClr>
          </a:solidFill>
        </p:spPr>
        <p:txBody>
          <a:bodyPr wrap="square" rtlCol="0">
            <a:spAutoFit/>
          </a:bodyPr>
          <a:lstStyle/>
          <a:p>
            <a:pPr algn="ctr"/>
            <a:r>
              <a:rPr lang="zh-CN" altLang="en-US" dirty="0">
                <a:solidFill>
                  <a:srgbClr val="FF0000"/>
                </a:solidFill>
                <a:latin typeface="楷体" panose="02010609060101010101" pitchFamily="49" charset="-122"/>
                <a:ea typeface="楷体" panose="02010609060101010101" pitchFamily="49" charset="-122"/>
              </a:rPr>
              <a:t>具有重排不变性</a:t>
            </a:r>
          </a:p>
        </p:txBody>
      </p:sp>
      <p:sp>
        <p:nvSpPr>
          <p:cNvPr id="82" name="文本框 81"/>
          <p:cNvSpPr txBox="1"/>
          <p:nvPr/>
        </p:nvSpPr>
        <p:spPr>
          <a:xfrm>
            <a:off x="7236296" y="4207285"/>
            <a:ext cx="1512168" cy="830997"/>
          </a:xfrm>
          <a:prstGeom prst="rect">
            <a:avLst/>
          </a:prstGeom>
          <a:solidFill>
            <a:schemeClr val="bg1">
              <a:lumMod val="95000"/>
            </a:schemeClr>
          </a:solidFill>
        </p:spPr>
        <p:txBody>
          <a:bodyPr wrap="square" rtlCol="0">
            <a:spAutoFit/>
          </a:bodyPr>
          <a:lstStyle/>
          <a:p>
            <a:pPr algn="ctr"/>
            <a:r>
              <a:rPr lang="zh-CN" altLang="en-US" dirty="0">
                <a:solidFill>
                  <a:srgbClr val="FF0000"/>
                </a:solidFill>
                <a:latin typeface="楷体" panose="02010609060101010101" pitchFamily="49" charset="-122"/>
                <a:ea typeface="楷体" panose="02010609060101010101" pitchFamily="49" charset="-122"/>
              </a:rPr>
              <a:t>丢失重排不变性</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分布式训练</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+PANs</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2" name="图片 1"/>
          <p:cNvPicPr>
            <a:picLocks noChangeAspect="1"/>
          </p:cNvPicPr>
          <p:nvPr/>
        </p:nvPicPr>
        <p:blipFill>
          <a:blip r:embed="rId3"/>
          <a:stretch>
            <a:fillRect/>
          </a:stretch>
        </p:blipFill>
        <p:spPr>
          <a:xfrm>
            <a:off x="1691680" y="2204864"/>
            <a:ext cx="6156176" cy="4088479"/>
          </a:xfrm>
          <a:prstGeom prst="rect">
            <a:avLst/>
          </a:prstGeom>
        </p:spPr>
      </p:pic>
      <p:sp>
        <p:nvSpPr>
          <p:cNvPr id="80" name="文本框 79"/>
          <p:cNvSpPr txBox="1"/>
          <p:nvPr/>
        </p:nvSpPr>
        <p:spPr>
          <a:xfrm>
            <a:off x="244516" y="1321662"/>
            <a:ext cx="8791980" cy="830997"/>
          </a:xfrm>
          <a:prstGeom prst="rect">
            <a:avLst/>
          </a:prstGeom>
          <a:noFill/>
        </p:spPr>
        <p:txBody>
          <a:bodyPr wrap="square" rtlCol="0">
            <a:spAutoFit/>
          </a:bodyPr>
          <a:lstStyle/>
          <a:p>
            <a:r>
              <a:rPr lang="zh-CN" altLang="en-US" b="1" dirty="0">
                <a:ea typeface="楷体" panose="02010609060101010101" pitchFamily="49" charset="-122"/>
                <a:cs typeface="Times New Roman" panose="02020603050405020304" pitchFamily="18" charset="0"/>
              </a:rPr>
              <a:t>效果</a:t>
            </a:r>
            <a:r>
              <a:rPr lang="zh-CN" altLang="en-US" dirty="0">
                <a:ea typeface="楷体" panose="02010609060101010101" pitchFamily="49" charset="-122"/>
                <a:cs typeface="Times New Roman" panose="02020603050405020304" pitchFamily="18" charset="0"/>
              </a:rPr>
              <a:t>：本地训练神经元通过位置编码进行预对齐，在中心服务器即可进行有效点对点参数平均</a:t>
            </a:r>
            <a:endParaRPr lang="en-US" altLang="zh-CN" dirty="0">
              <a:ea typeface="楷体" panose="02010609060101010101" pitchFamily="49"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分布式训练</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+PANs</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8" name="文本框 77"/>
          <p:cNvSpPr txBox="1"/>
          <p:nvPr/>
        </p:nvSpPr>
        <p:spPr>
          <a:xfrm>
            <a:off x="244516" y="1321662"/>
            <a:ext cx="8791980" cy="461665"/>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为什么带有位置编码的神经网络应用到分布式训练会有效：</a:t>
            </a:r>
            <a:endParaRPr lang="en-US" altLang="zh-CN" dirty="0">
              <a:ea typeface="楷体" panose="02010609060101010101" pitchFamily="49" charset="-122"/>
              <a:cs typeface="Times New Roman" panose="02020603050405020304" pitchFamily="18" charset="0"/>
            </a:endParaRPr>
          </a:p>
        </p:txBody>
      </p:sp>
      <p:grpSp>
        <p:nvGrpSpPr>
          <p:cNvPr id="2" name="组合 1"/>
          <p:cNvGrpSpPr/>
          <p:nvPr/>
        </p:nvGrpSpPr>
        <p:grpSpPr>
          <a:xfrm>
            <a:off x="323528" y="2132856"/>
            <a:ext cx="8208912" cy="3744416"/>
            <a:chOff x="539552" y="2132856"/>
            <a:chExt cx="7704856" cy="3384714"/>
          </a:xfrm>
        </p:grpSpPr>
        <p:sp>
          <p:nvSpPr>
            <p:cNvPr id="4" name="矩形 3"/>
            <p:cNvSpPr/>
            <p:nvPr/>
          </p:nvSpPr>
          <p:spPr bwMode="auto">
            <a:xfrm>
              <a:off x="539552" y="2132856"/>
              <a:ext cx="3672408" cy="33847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p:cNvSpPr txBox="1"/>
            <p:nvPr/>
          </p:nvSpPr>
          <p:spPr>
            <a:xfrm>
              <a:off x="611560" y="2205202"/>
              <a:ext cx="3456384" cy="3282882"/>
            </a:xfrm>
            <a:prstGeom prst="rect">
              <a:avLst/>
            </a:prstGeom>
            <a:noFill/>
          </p:spPr>
          <p:txBody>
            <a:bodyPr wrap="square" rtlCol="0">
              <a:spAutoFit/>
            </a:bodyPr>
            <a:lstStyle/>
            <a:p>
              <a:r>
                <a:rPr lang="zh-CN" altLang="en-US" sz="2800" dirty="0">
                  <a:ea typeface="楷体" panose="02010609060101010101" pitchFamily="49" charset="-122"/>
                  <a:cs typeface="Times New Roman" panose="02020603050405020304" pitchFamily="18" charset="0"/>
                </a:rPr>
                <a:t>直观解释：</a:t>
              </a:r>
              <a:endParaRPr lang="en-US" altLang="zh-CN" sz="28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r>
                <a:rPr lang="en-US" altLang="zh-CN" sz="2000" dirty="0">
                  <a:ea typeface="楷体" panose="02010609060101010101" pitchFamily="49" charset="-122"/>
                  <a:cs typeface="Times New Roman" panose="02020603050405020304" pitchFamily="18" charset="0"/>
                </a:rPr>
                <a:t>PANs</a:t>
              </a:r>
              <a:r>
                <a:rPr lang="zh-CN" altLang="en-US" sz="2000" dirty="0">
                  <a:ea typeface="楷体" panose="02010609060101010101" pitchFamily="49" charset="-122"/>
                  <a:cs typeface="Times New Roman" panose="02020603050405020304" pitchFamily="18" charset="0"/>
                </a:rPr>
                <a:t>将神经元和其位置紧密关联，在异构数据情况下，局部模型的神经元会尽量避免错位现象，因为神经元错位之后会使得输出变化，从而导致训练误差变大以及训练不稳定</a:t>
              </a:r>
              <a:endParaRPr lang="en-US" altLang="zh-CN" sz="20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endParaRPr lang="en-US" altLang="zh-CN" sz="2000" i="1" dirty="0">
                <a:solidFill>
                  <a:srgbClr val="FF0000"/>
                </a:solidFill>
                <a:ea typeface="楷体" panose="02010609060101010101" pitchFamily="49" charset="-122"/>
                <a:cs typeface="Times New Roman" panose="02020603050405020304" pitchFamily="18" charset="0"/>
              </a:endParaRPr>
            </a:p>
            <a:p>
              <a:pPr algn="ctr"/>
              <a:r>
                <a:rPr lang="zh-CN" altLang="en-US" sz="2200" i="1" dirty="0">
                  <a:solidFill>
                    <a:srgbClr val="FF0000"/>
                  </a:solidFill>
                  <a:ea typeface="楷体" panose="02010609060101010101" pitchFamily="49" charset="-122"/>
                  <a:cs typeface="Times New Roman" panose="02020603050405020304" pitchFamily="18" charset="0"/>
                </a:rPr>
                <a:t>为了求稳，神经元不会错位</a:t>
              </a:r>
            </a:p>
          </p:txBody>
        </p:sp>
        <p:sp>
          <p:nvSpPr>
            <p:cNvPr id="6" name="矩形 5"/>
            <p:cNvSpPr/>
            <p:nvPr/>
          </p:nvSpPr>
          <p:spPr bwMode="auto">
            <a:xfrm>
              <a:off x="4572000" y="2132856"/>
              <a:ext cx="3672408" cy="33847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p:cNvSpPr txBox="1"/>
            <p:nvPr/>
          </p:nvSpPr>
          <p:spPr>
            <a:xfrm>
              <a:off x="4591452" y="2191290"/>
              <a:ext cx="3600400" cy="3310704"/>
            </a:xfrm>
            <a:prstGeom prst="rect">
              <a:avLst/>
            </a:prstGeom>
            <a:noFill/>
          </p:spPr>
          <p:txBody>
            <a:bodyPr wrap="square" rtlCol="0">
              <a:spAutoFit/>
            </a:bodyPr>
            <a:lstStyle/>
            <a:p>
              <a:r>
                <a:rPr lang="zh-CN" altLang="en-US" sz="2800" dirty="0">
                  <a:ea typeface="楷体" panose="02010609060101010101" pitchFamily="49" charset="-122"/>
                  <a:cs typeface="Times New Roman" panose="02020603050405020304" pitchFamily="18" charset="0"/>
                </a:rPr>
                <a:t>理论解释：</a:t>
              </a:r>
              <a:endParaRPr lang="en-US" altLang="zh-CN" sz="28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r>
                <a:rPr lang="zh-CN" altLang="en-US" sz="2000" dirty="0">
                  <a:ea typeface="楷体" panose="02010609060101010101" pitchFamily="49" charset="-122"/>
                  <a:cs typeface="Times New Roman" panose="02020603050405020304" pitchFamily="18" charset="0"/>
                </a:rPr>
                <a:t>各个客户端前向训练过程有共同的成分，位置编码。梯度更新过程也有一致的成分，位置编码越强，梯度更新方向越一致</a:t>
              </a:r>
              <a:endParaRPr lang="en-US" altLang="zh-CN" sz="20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endParaRPr lang="en-US" altLang="zh-CN" sz="2000" dirty="0">
                <a:ea typeface="楷体" panose="02010609060101010101" pitchFamily="49" charset="-122"/>
                <a:cs typeface="Times New Roman" panose="02020603050405020304" pitchFamily="18" charset="0"/>
              </a:endParaRPr>
            </a:p>
            <a:p>
              <a:endParaRPr lang="en-US" altLang="zh-CN" sz="2000" i="1" dirty="0">
                <a:solidFill>
                  <a:srgbClr val="FF0000"/>
                </a:solidFill>
                <a:ea typeface="楷体" panose="02010609060101010101" pitchFamily="49" charset="-122"/>
                <a:cs typeface="Times New Roman" panose="02020603050405020304" pitchFamily="18" charset="0"/>
              </a:endParaRPr>
            </a:p>
            <a:p>
              <a:pPr algn="ctr"/>
              <a:endParaRPr lang="en-US" altLang="zh-CN" sz="2200" i="1" dirty="0">
                <a:solidFill>
                  <a:srgbClr val="FF0000"/>
                </a:solidFill>
                <a:ea typeface="楷体" panose="02010609060101010101" pitchFamily="49" charset="-122"/>
                <a:cs typeface="Times New Roman" panose="02020603050405020304" pitchFamily="18" charset="0"/>
              </a:endParaRPr>
            </a:p>
            <a:p>
              <a:pPr algn="ctr"/>
              <a:r>
                <a:rPr lang="zh-CN" altLang="en-US" sz="2200" i="1" dirty="0">
                  <a:solidFill>
                    <a:srgbClr val="FF0000"/>
                  </a:solidFill>
                  <a:ea typeface="楷体" panose="02010609060101010101" pitchFamily="49" charset="-122"/>
                  <a:cs typeface="Times New Roman" panose="02020603050405020304" pitchFamily="18" charset="0"/>
                </a:rPr>
                <a:t>客户端共享信息：梯度正则化</a:t>
              </a:r>
            </a:p>
          </p:txBody>
        </p:sp>
        <p:pic>
          <p:nvPicPr>
            <p:cNvPr id="8" name="图片 7"/>
            <p:cNvPicPr>
              <a:picLocks noChangeAspect="1"/>
            </p:cNvPicPr>
            <p:nvPr/>
          </p:nvPicPr>
          <p:blipFill>
            <a:blip r:embed="rId3"/>
            <a:stretch>
              <a:fillRect/>
            </a:stretch>
          </p:blipFill>
          <p:spPr>
            <a:xfrm>
              <a:off x="5067845" y="4215757"/>
              <a:ext cx="2947258" cy="814803"/>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联邦学习工业界应用现状</a:t>
            </a:r>
          </a:p>
        </p:txBody>
      </p:sp>
      <p:pic>
        <p:nvPicPr>
          <p:cNvPr id="27" name="图片 26" descr="https://aisp-1251170195.cos.ap-hongkong.myqcloud.com/wp-content/uploads/sites/15/2019/09/22-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3298328"/>
            <a:ext cx="3789283" cy="1838000"/>
          </a:xfrm>
          <a:prstGeom prst="rect">
            <a:avLst/>
          </a:prstGeom>
          <a:noFill/>
          <a:ln>
            <a:solidFill>
              <a:schemeClr val="tx1"/>
            </a:solidFill>
            <a:prstDash val="sysDash"/>
          </a:ln>
        </p:spPr>
      </p:pic>
      <p:sp>
        <p:nvSpPr>
          <p:cNvPr id="31" name="文本框 30"/>
          <p:cNvSpPr txBox="1"/>
          <p:nvPr/>
        </p:nvSpPr>
        <p:spPr>
          <a:xfrm>
            <a:off x="4716016" y="5265204"/>
            <a:ext cx="3789283" cy="830997"/>
          </a:xfrm>
          <a:prstGeom prst="rect">
            <a:avLst/>
          </a:prstGeom>
          <a:noFill/>
          <a:ln>
            <a:solidFill>
              <a:schemeClr val="tx1"/>
            </a:solidFill>
            <a:prstDash val="sysDash"/>
          </a:ln>
        </p:spPr>
        <p:txBody>
          <a:bodyPr wrap="square" rtlCol="0">
            <a:spAutoFit/>
          </a:bodyPr>
          <a:lstStyle/>
          <a:p>
            <a:pPr algn="just"/>
            <a:r>
              <a:rPr lang="zh-CN" altLang="en-US" sz="1600" b="1" dirty="0">
                <a:ea typeface="楷体" panose="02010609060101010101" pitchFamily="49" charset="-122"/>
                <a:cs typeface="Times New Roman" panose="02020603050405020304" pitchFamily="18" charset="0"/>
              </a:rPr>
              <a:t>微众银行跨银行反洗钱应用</a:t>
            </a:r>
            <a:r>
              <a:rPr lang="zh-CN" altLang="en-US" sz="1600" dirty="0">
                <a:ea typeface="楷体" panose="02010609060101010101" pitchFamily="49" charset="-122"/>
                <a:cs typeface="Times New Roman" panose="02020603050405020304" pitchFamily="18" charset="0"/>
              </a:rPr>
              <a:t>：</a:t>
            </a:r>
            <a:r>
              <a:rPr lang="en-US" altLang="zh-CN" sz="1600" dirty="0">
                <a:ea typeface="楷体" panose="02010609060101010101" pitchFamily="49" charset="-122"/>
                <a:cs typeface="Times New Roman" panose="02020603050405020304" pitchFamily="18" charset="0"/>
              </a:rPr>
              <a:t>900</a:t>
            </a:r>
            <a:r>
              <a:rPr lang="zh-CN" altLang="en-US" sz="1600" dirty="0">
                <a:ea typeface="楷体" panose="02010609060101010101" pitchFamily="49" charset="-122"/>
                <a:cs typeface="Times New Roman" panose="02020603050405020304" pitchFamily="18" charset="0"/>
              </a:rPr>
              <a:t>多种金融活动特征，单边模式训练只能获得有限洗钱行为数据，联合多方一起训练</a:t>
            </a:r>
          </a:p>
        </p:txBody>
      </p:sp>
      <p:sp>
        <p:nvSpPr>
          <p:cNvPr id="32" name="文本框 31"/>
          <p:cNvSpPr txBox="1"/>
          <p:nvPr/>
        </p:nvSpPr>
        <p:spPr>
          <a:xfrm>
            <a:off x="539552" y="5265204"/>
            <a:ext cx="3789283" cy="830997"/>
          </a:xfrm>
          <a:prstGeom prst="rect">
            <a:avLst/>
          </a:prstGeom>
          <a:noFill/>
          <a:ln>
            <a:solidFill>
              <a:schemeClr val="tx1"/>
            </a:solidFill>
            <a:prstDash val="sysDash"/>
          </a:ln>
        </p:spPr>
        <p:txBody>
          <a:bodyPr wrap="square" rtlCol="0">
            <a:spAutoFit/>
          </a:bodyPr>
          <a:lstStyle/>
          <a:p>
            <a:pPr algn="just"/>
            <a:r>
              <a:rPr lang="zh-CN" altLang="en-US" sz="1600" b="1" dirty="0">
                <a:ea typeface="楷体" panose="02010609060101010101" pitchFamily="49" charset="-122"/>
                <a:cs typeface="Times New Roman" panose="02020603050405020304" pitchFamily="18" charset="0"/>
              </a:rPr>
              <a:t>谷歌虚拟键盘</a:t>
            </a:r>
            <a:r>
              <a:rPr lang="en-US" altLang="zh-CN" sz="1600" b="1" dirty="0">
                <a:ea typeface="楷体" panose="02010609060101010101" pitchFamily="49" charset="-122"/>
                <a:cs typeface="Times New Roman" panose="02020603050405020304" pitchFamily="18" charset="0"/>
              </a:rPr>
              <a:t>Gboard</a:t>
            </a:r>
            <a:r>
              <a:rPr lang="zh-CN" altLang="en-US" sz="1600" b="1" dirty="0">
                <a:ea typeface="楷体" panose="02010609060101010101" pitchFamily="49" charset="-122"/>
                <a:cs typeface="Times New Roman" panose="02020603050405020304" pitchFamily="18" charset="0"/>
              </a:rPr>
              <a:t>应用</a:t>
            </a:r>
            <a:r>
              <a:rPr lang="zh-CN" altLang="en-US" sz="1600" dirty="0">
                <a:ea typeface="楷体" panose="02010609060101010101" pitchFamily="49" charset="-122"/>
                <a:cs typeface="Times New Roman" panose="02020603050405020304" pitchFamily="18" charset="0"/>
              </a:rPr>
              <a:t>：上千万边缘设备需要对用户的输入习惯进行建模并用户的下一个输入进行预测</a:t>
            </a:r>
          </a:p>
        </p:txBody>
      </p:sp>
      <p:pic>
        <p:nvPicPr>
          <p:cNvPr id="33" name="Picture 6" descr="https://pic4.zhimg.com/80/v2-f44de062d42c2b9f3c53cb55233b1c47_1440w.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994" y="1915530"/>
            <a:ext cx="2156247" cy="718030"/>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p:cNvPicPr>
            <a:picLocks noChangeAspect="1"/>
          </p:cNvPicPr>
          <p:nvPr/>
        </p:nvPicPr>
        <p:blipFill>
          <a:blip r:embed="rId5"/>
          <a:stretch>
            <a:fillRect/>
          </a:stretch>
        </p:blipFill>
        <p:spPr>
          <a:xfrm>
            <a:off x="2848239" y="1510978"/>
            <a:ext cx="2681307" cy="538166"/>
          </a:xfrm>
          <a:prstGeom prst="rect">
            <a:avLst/>
          </a:prstGeom>
        </p:spPr>
      </p:pic>
      <p:pic>
        <p:nvPicPr>
          <p:cNvPr id="35" name="Picture 8" descr="中国平安 logo 的图像结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3006" y="1284290"/>
            <a:ext cx="1087202" cy="128409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中国银联 Logo 的图像结果.大小：177 x 170。 资料来源：www.sj33.c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63206" y="1273400"/>
            <a:ext cx="1367693" cy="131360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https://tisi.org/wp-content/uploads/2019/09/logo@2x-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1655" y="2569522"/>
            <a:ext cx="2548347" cy="3798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查看源图像"/>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959" y="3298328"/>
            <a:ext cx="3784876" cy="1870518"/>
          </a:xfrm>
          <a:prstGeom prst="rect">
            <a:avLst/>
          </a:prstGeom>
          <a:noFill/>
          <a:ln>
            <a:solidFill>
              <a:schemeClr val="tx1"/>
            </a:solidFill>
            <a:prstDash val="sysDash"/>
          </a:ln>
          <a:extLst>
            <a:ext uri="{909E8E84-426E-40DD-AFC4-6F175D3DCCD1}">
              <a14:hiddenFill xmlns:a14="http://schemas.microsoft.com/office/drawing/2010/main">
                <a:solidFill>
                  <a:srgbClr val="FFFFFF"/>
                </a:solidFill>
              </a14:hiddenFill>
            </a:ext>
          </a:extLst>
        </p:spPr>
      </p:pic>
      <p:pic>
        <p:nvPicPr>
          <p:cNvPr id="39" name="图片 38"/>
          <p:cNvPicPr>
            <a:picLocks noChangeAspect="1"/>
          </p:cNvPicPr>
          <p:nvPr/>
        </p:nvPicPr>
        <p:blipFill>
          <a:blip r:embed="rId10"/>
          <a:stretch>
            <a:fillRect/>
          </a:stretch>
        </p:blipFill>
        <p:spPr>
          <a:xfrm>
            <a:off x="2020147" y="4627865"/>
            <a:ext cx="828092" cy="508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研发算法</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FedPAN</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2" name="图片 1"/>
          <p:cNvPicPr>
            <a:picLocks noChangeAspect="1"/>
          </p:cNvPicPr>
          <p:nvPr/>
        </p:nvPicPr>
        <p:blipFill>
          <a:blip r:embed="rId3"/>
          <a:stretch>
            <a:fillRect/>
          </a:stretch>
        </p:blipFill>
        <p:spPr>
          <a:xfrm>
            <a:off x="1403648" y="1340768"/>
            <a:ext cx="5809319" cy="3528392"/>
          </a:xfrm>
          <a:prstGeom prst="rect">
            <a:avLst/>
          </a:prstGeom>
        </p:spPr>
      </p:pic>
      <p:sp>
        <p:nvSpPr>
          <p:cNvPr id="80" name="矩形 79"/>
          <p:cNvSpPr/>
          <p:nvPr/>
        </p:nvSpPr>
        <p:spPr>
          <a:xfrm>
            <a:off x="467544" y="5085184"/>
            <a:ext cx="7920880" cy="1200329"/>
          </a:xfrm>
          <a:prstGeom prst="rect">
            <a:avLst/>
          </a:prstGeom>
        </p:spPr>
        <p:txBody>
          <a:bodyPr wrap="square">
            <a:spAutoFit/>
          </a:bodyPr>
          <a:lstStyle/>
          <a:p>
            <a:r>
              <a:rPr lang="zh-CN" altLang="en-US" sz="1800" b="1" dirty="0">
                <a:ea typeface="楷体" panose="02010609060101010101" pitchFamily="49" charset="-122"/>
                <a:cs typeface="Times New Roman" panose="02020603050405020304" pitchFamily="18" charset="0"/>
              </a:rPr>
              <a:t>左图：</a:t>
            </a:r>
            <a:r>
              <a:rPr lang="zh-CN" altLang="en-US" sz="1800" dirty="0">
                <a:ea typeface="楷体" panose="02010609060101010101" pitchFamily="49" charset="-122"/>
                <a:cs typeface="Times New Roman" panose="02020603050405020304" pitchFamily="18" charset="0"/>
              </a:rPr>
              <a:t>提出“位置相关的神经元”</a:t>
            </a:r>
            <a:r>
              <a:rPr lang="en-US" altLang="zh-CN" sz="1800" dirty="0">
                <a:ea typeface="楷体" panose="02010609060101010101" pitchFamily="49" charset="-122"/>
                <a:cs typeface="Times New Roman" panose="02020603050405020304" pitchFamily="18" charset="0"/>
              </a:rPr>
              <a:t>(Position-Aware Neurons, PANs)</a:t>
            </a:r>
            <a:r>
              <a:rPr lang="zh-CN" altLang="en-US" sz="1800" dirty="0">
                <a:ea typeface="楷体" panose="02010609060101010101" pitchFamily="49" charset="-122"/>
                <a:cs typeface="Times New Roman" panose="02020603050405020304" pitchFamily="18" charset="0"/>
              </a:rPr>
              <a:t>，将其封装为一个“开关”：打开</a:t>
            </a:r>
            <a:r>
              <a:rPr lang="en-US" altLang="zh-CN" sz="1800" dirty="0">
                <a:ea typeface="楷体" panose="02010609060101010101" pitchFamily="49" charset="-122"/>
                <a:cs typeface="Times New Roman" panose="02020603050405020304" pitchFamily="18" charset="0"/>
              </a:rPr>
              <a:t>/</a:t>
            </a:r>
            <a:r>
              <a:rPr lang="zh-CN" altLang="en-US" sz="1800" dirty="0">
                <a:ea typeface="楷体" panose="02010609060101010101" pitchFamily="49" charset="-122"/>
                <a:cs typeface="Times New Roman" panose="02020603050405020304" pitchFamily="18" charset="0"/>
              </a:rPr>
              <a:t>关闭</a:t>
            </a:r>
            <a:r>
              <a:rPr lang="en-US" altLang="zh-CN" sz="1800" dirty="0">
                <a:ea typeface="楷体" panose="02010609060101010101" pitchFamily="49" charset="-122"/>
                <a:cs typeface="Times New Roman" panose="02020603050405020304" pitchFamily="18" charset="0"/>
              </a:rPr>
              <a:t>PANs</a:t>
            </a:r>
            <a:r>
              <a:rPr lang="zh-CN" altLang="en-US" sz="1800" dirty="0">
                <a:ea typeface="楷体" panose="02010609060101010101" pitchFamily="49" charset="-122"/>
                <a:cs typeface="Times New Roman" panose="02020603050405020304" pitchFamily="18" charset="0"/>
              </a:rPr>
              <a:t>，即可禁用</a:t>
            </a:r>
            <a:r>
              <a:rPr lang="en-US" altLang="zh-CN" sz="1800" dirty="0">
                <a:ea typeface="楷体" panose="02010609060101010101" pitchFamily="49" charset="-122"/>
                <a:cs typeface="Times New Roman" panose="02020603050405020304" pitchFamily="18" charset="0"/>
              </a:rPr>
              <a:t>/</a:t>
            </a:r>
            <a:r>
              <a:rPr lang="zh-CN" altLang="en-US" sz="1800" dirty="0">
                <a:ea typeface="楷体" panose="02010609060101010101" pitchFamily="49" charset="-122"/>
                <a:cs typeface="Times New Roman" panose="02020603050405020304" pitchFamily="18" charset="0"/>
              </a:rPr>
              <a:t>启用神经网络的重排不变性</a:t>
            </a:r>
            <a:endParaRPr lang="en-US" altLang="zh-CN" sz="1800" dirty="0">
              <a:ea typeface="楷体" panose="02010609060101010101" pitchFamily="49" charset="-122"/>
              <a:cs typeface="Times New Roman" panose="02020603050405020304" pitchFamily="18" charset="0"/>
            </a:endParaRPr>
          </a:p>
          <a:p>
            <a:endParaRPr lang="en-US" altLang="zh-CN" sz="1800" b="1" dirty="0">
              <a:ea typeface="楷体" panose="02010609060101010101" pitchFamily="49" charset="-122"/>
              <a:cs typeface="Times New Roman" panose="02020603050405020304" pitchFamily="18" charset="0"/>
            </a:endParaRPr>
          </a:p>
          <a:p>
            <a:r>
              <a:rPr lang="zh-CN" altLang="en-US" sz="1800" b="1" dirty="0">
                <a:ea typeface="楷体" panose="02010609060101010101" pitchFamily="49" charset="-122"/>
                <a:cs typeface="Times New Roman" panose="02020603050405020304" pitchFamily="18" charset="0"/>
              </a:rPr>
              <a:t>右图：</a:t>
            </a:r>
            <a:r>
              <a:rPr lang="zh-CN" altLang="en-US" sz="1800" dirty="0">
                <a:ea typeface="楷体" panose="02010609060101010101" pitchFamily="49" charset="-122"/>
                <a:cs typeface="Times New Roman" panose="02020603050405020304" pitchFamily="18" charset="0"/>
              </a:rPr>
              <a:t>将</a:t>
            </a:r>
            <a:r>
              <a:rPr lang="en-US" altLang="zh-CN" sz="1800" dirty="0">
                <a:ea typeface="楷体" panose="02010609060101010101" pitchFamily="49" charset="-122"/>
                <a:cs typeface="Times New Roman" panose="02020603050405020304" pitchFamily="18" charset="0"/>
              </a:rPr>
              <a:t>PANs</a:t>
            </a:r>
            <a:r>
              <a:rPr lang="zh-CN" altLang="en-US" sz="1800" dirty="0">
                <a:ea typeface="楷体" panose="02010609060101010101" pitchFamily="49" charset="-122"/>
                <a:cs typeface="Times New Roman" panose="02020603050405020304" pitchFamily="18" charset="0"/>
              </a:rPr>
              <a:t>应用到分布式训练，客户端上预对齐特征</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研发算法</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FedPAN</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4" name="图片 3"/>
          <p:cNvPicPr>
            <a:picLocks noChangeAspect="1"/>
          </p:cNvPicPr>
          <p:nvPr/>
        </p:nvPicPr>
        <p:blipFill>
          <a:blip r:embed="rId3"/>
          <a:stretch>
            <a:fillRect/>
          </a:stretch>
        </p:blipFill>
        <p:spPr>
          <a:xfrm>
            <a:off x="167640" y="1556792"/>
            <a:ext cx="5184576" cy="2511460"/>
          </a:xfrm>
          <a:prstGeom prst="rect">
            <a:avLst/>
          </a:prstGeom>
        </p:spPr>
      </p:pic>
      <p:pic>
        <p:nvPicPr>
          <p:cNvPr id="5" name="图片 4"/>
          <p:cNvPicPr>
            <a:picLocks noChangeAspect="1"/>
          </p:cNvPicPr>
          <p:nvPr/>
        </p:nvPicPr>
        <p:blipFill>
          <a:blip r:embed="rId4"/>
          <a:stretch>
            <a:fillRect/>
          </a:stretch>
        </p:blipFill>
        <p:spPr>
          <a:xfrm>
            <a:off x="250984" y="4221088"/>
            <a:ext cx="5101232" cy="1843819"/>
          </a:xfrm>
          <a:prstGeom prst="rect">
            <a:avLst/>
          </a:prstGeom>
        </p:spPr>
      </p:pic>
      <p:sp>
        <p:nvSpPr>
          <p:cNvPr id="83" name="矩形 82"/>
          <p:cNvSpPr/>
          <p:nvPr/>
        </p:nvSpPr>
        <p:spPr>
          <a:xfrm>
            <a:off x="5352216" y="3140968"/>
            <a:ext cx="3672409" cy="1200329"/>
          </a:xfrm>
          <a:prstGeom prst="rect">
            <a:avLst/>
          </a:prstGeom>
        </p:spPr>
        <p:txBody>
          <a:bodyPr wrap="square">
            <a:spAutoFit/>
          </a:bodyPr>
          <a:lstStyle/>
          <a:p>
            <a:pPr algn="ctr"/>
            <a:r>
              <a:rPr lang="zh-CN" altLang="en-US" dirty="0">
                <a:ea typeface="楷体" panose="02010609060101010101" pitchFamily="49" charset="-122"/>
                <a:cs typeface="Times New Roman" panose="02020603050405020304" pitchFamily="18" charset="0"/>
              </a:rPr>
              <a:t>在多个数据集、多种设置下均可提升聚合模型的性能</a:t>
            </a:r>
            <a:r>
              <a:rPr lang="en-US" altLang="zh-CN" dirty="0">
                <a:ea typeface="楷体" panose="02010609060101010101" pitchFamily="49" charset="-122"/>
                <a:cs typeface="Times New Roman" panose="02020603050405020304" pitchFamily="18" charset="0"/>
              </a:rPr>
              <a:t>(</a:t>
            </a:r>
            <a:r>
              <a:rPr lang="zh-CN" altLang="en-US" dirty="0">
                <a:ea typeface="楷体" panose="02010609060101010101" pitchFamily="49" charset="-122"/>
                <a:cs typeface="Times New Roman" panose="02020603050405020304" pitchFamily="18" charset="0"/>
              </a:rPr>
              <a:t>红色部分</a:t>
            </a:r>
            <a:r>
              <a:rPr lang="en-US" altLang="zh-CN" dirty="0">
                <a:ea typeface="楷体" panose="02010609060101010101" pitchFamily="49" charset="-122"/>
                <a:cs typeface="Times New Roman" panose="02020603050405020304" pitchFamily="18" charset="0"/>
              </a:rPr>
              <a:t>)</a:t>
            </a:r>
            <a:endParaRPr lang="zh-CN" altLang="en-US" dirty="0">
              <a:ea typeface="楷体" panose="02010609060101010101" pitchFamily="49"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eaLnBrk="1" hangingPunct="1">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目录</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7" name="文本框 56"/>
          <p:cNvSpPr txBox="1"/>
          <p:nvPr/>
        </p:nvSpPr>
        <p:spPr>
          <a:xfrm>
            <a:off x="467544" y="1556792"/>
            <a:ext cx="8575956" cy="4708981"/>
          </a:xfrm>
          <a:prstGeom prst="rect">
            <a:avLst/>
          </a:prstGeom>
          <a:noFill/>
        </p:spPr>
        <p:txBody>
          <a:bodyPr wrap="square" rtlCol="0">
            <a:spAutoFit/>
          </a:bodyPr>
          <a:lstStyle/>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项目背景</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a:lnSpc>
                <a:spcPts val="3000"/>
              </a:lnSpc>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痛点难点分析</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现有解决方案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提出的解决方案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ea typeface="楷体" panose="02010609060101010101" pitchFamily="49" charset="-122"/>
                <a:cs typeface="Times New Roman" panose="02020603050405020304" pitchFamily="18" charset="0"/>
              </a:rPr>
              <a:t>可扩展方向</a:t>
            </a: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技术落地应用</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圆角矩形 195"/>
          <p:cNvSpPr/>
          <p:nvPr/>
        </p:nvSpPr>
        <p:spPr bwMode="auto">
          <a:xfrm>
            <a:off x="3620842" y="4525743"/>
            <a:ext cx="4871633" cy="1544248"/>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分布式模块化集成学习</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 name="矩形 2"/>
          <p:cNvSpPr/>
          <p:nvPr/>
        </p:nvSpPr>
        <p:spPr>
          <a:xfrm>
            <a:off x="219464" y="1289589"/>
            <a:ext cx="8500411" cy="677108"/>
          </a:xfrm>
          <a:prstGeom prst="rect">
            <a:avLst/>
          </a:prstGeom>
        </p:spPr>
        <p:txBody>
          <a:bodyPr wrap="square">
            <a:spAutoFit/>
          </a:bodyPr>
          <a:lstStyle/>
          <a:p>
            <a:r>
              <a:rPr lang="zh-CN" altLang="en-US" sz="2000" b="1" dirty="0">
                <a:solidFill>
                  <a:srgbClr val="FF0000"/>
                </a:solidFill>
                <a:ea typeface="楷体" panose="02010609060101010101" pitchFamily="49" charset="-122"/>
                <a:cs typeface="Times New Roman" panose="02020603050405020304" pitchFamily="18" charset="0"/>
              </a:rPr>
              <a:t>深度网络模块化集成框架</a:t>
            </a:r>
            <a:r>
              <a:rPr lang="zh-CN" altLang="en-US" sz="2000" dirty="0">
                <a:ea typeface="楷体" panose="02010609060101010101" pitchFamily="49" charset="-122"/>
                <a:cs typeface="Times New Roman" panose="02020603050405020304" pitchFamily="18" charset="0"/>
              </a:rPr>
              <a:t>：</a:t>
            </a:r>
            <a:r>
              <a:rPr lang="zh-CN" altLang="en-US" sz="1800" dirty="0">
                <a:ea typeface="楷体" panose="02010609060101010101" pitchFamily="49" charset="-122"/>
                <a:cs typeface="Times New Roman" panose="02020603050405020304" pitchFamily="18" charset="0"/>
              </a:rPr>
              <a:t>将模型按照纵向、横向切分为多个模块，每个客户端只选择部分模块，如何切分？如何聚合？</a:t>
            </a:r>
            <a:endParaRPr lang="zh-CN" altLang="en-US" sz="2000" b="1" dirty="0">
              <a:solidFill>
                <a:schemeClr val="accent2">
                  <a:lumMod val="60000"/>
                  <a:lumOff val="40000"/>
                </a:schemeClr>
              </a:solidFill>
              <a:ea typeface="楷体" panose="02010609060101010101" pitchFamily="49" charset="-122"/>
              <a:cs typeface="Times New Roman" panose="02020603050405020304" pitchFamily="18" charset="0"/>
            </a:endParaRPr>
          </a:p>
        </p:txBody>
      </p:sp>
      <p:grpSp>
        <p:nvGrpSpPr>
          <p:cNvPr id="58" name="组合 57"/>
          <p:cNvGrpSpPr/>
          <p:nvPr/>
        </p:nvGrpSpPr>
        <p:grpSpPr>
          <a:xfrm>
            <a:off x="283015" y="2044755"/>
            <a:ext cx="4904549" cy="2413610"/>
            <a:chOff x="467544" y="2492896"/>
            <a:chExt cx="4904549" cy="2413610"/>
          </a:xfrm>
        </p:grpSpPr>
        <p:sp>
          <p:nvSpPr>
            <p:cNvPr id="4" name="圆角矩形 3"/>
            <p:cNvSpPr/>
            <p:nvPr/>
          </p:nvSpPr>
          <p:spPr bwMode="auto">
            <a:xfrm>
              <a:off x="1289133" y="2492896"/>
              <a:ext cx="2382609" cy="86266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 name="组合 4"/>
            <p:cNvGrpSpPr/>
            <p:nvPr/>
          </p:nvGrpSpPr>
          <p:grpSpPr>
            <a:xfrm>
              <a:off x="1535610" y="2636674"/>
              <a:ext cx="1970101" cy="575113"/>
              <a:chOff x="2195736" y="4365104"/>
              <a:chExt cx="3597396" cy="1584176"/>
            </a:xfrm>
          </p:grpSpPr>
          <p:sp>
            <p:nvSpPr>
              <p:cNvPr id="6" name="矩形 5"/>
              <p:cNvSpPr/>
              <p:nvPr/>
            </p:nvSpPr>
            <p:spPr bwMode="auto">
              <a:xfrm>
                <a:off x="2195736" y="4365104"/>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矩形 6"/>
              <p:cNvSpPr/>
              <p:nvPr/>
            </p:nvSpPr>
            <p:spPr bwMode="auto">
              <a:xfrm>
                <a:off x="3134844" y="4365104"/>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bwMode="auto">
              <a:xfrm>
                <a:off x="5001044" y="4365104"/>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矩形 8"/>
              <p:cNvSpPr/>
              <p:nvPr/>
            </p:nvSpPr>
            <p:spPr bwMode="auto">
              <a:xfrm>
                <a:off x="4067944" y="4365104"/>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矩形 9"/>
              <p:cNvSpPr/>
              <p:nvPr/>
            </p:nvSpPr>
            <p:spPr bwMode="auto">
              <a:xfrm>
                <a:off x="2195736" y="4941168"/>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矩形 10"/>
              <p:cNvSpPr/>
              <p:nvPr/>
            </p:nvSpPr>
            <p:spPr bwMode="auto">
              <a:xfrm>
                <a:off x="3134844" y="4941168"/>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矩形 11"/>
              <p:cNvSpPr/>
              <p:nvPr/>
            </p:nvSpPr>
            <p:spPr bwMode="auto">
              <a:xfrm>
                <a:off x="5001044" y="4941168"/>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矩形 12"/>
              <p:cNvSpPr/>
              <p:nvPr/>
            </p:nvSpPr>
            <p:spPr bwMode="auto">
              <a:xfrm>
                <a:off x="4067944" y="4941168"/>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矩形 14"/>
              <p:cNvSpPr/>
              <p:nvPr/>
            </p:nvSpPr>
            <p:spPr bwMode="auto">
              <a:xfrm>
                <a:off x="2195736" y="5517232"/>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p:cNvSpPr/>
              <p:nvPr/>
            </p:nvSpPr>
            <p:spPr bwMode="auto">
              <a:xfrm>
                <a:off x="3134844" y="5517232"/>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 name="矩形 16"/>
              <p:cNvSpPr/>
              <p:nvPr/>
            </p:nvSpPr>
            <p:spPr bwMode="auto">
              <a:xfrm>
                <a:off x="5001044" y="5517232"/>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矩形 17"/>
              <p:cNvSpPr/>
              <p:nvPr/>
            </p:nvSpPr>
            <p:spPr bwMode="auto">
              <a:xfrm>
                <a:off x="4067944" y="5517232"/>
                <a:ext cx="792088" cy="43204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9" name="文本框 18"/>
            <p:cNvSpPr txBox="1"/>
            <p:nvPr/>
          </p:nvSpPr>
          <p:spPr>
            <a:xfrm>
              <a:off x="3696231" y="2769023"/>
              <a:ext cx="725091" cy="307777"/>
            </a:xfrm>
            <a:prstGeom prst="rect">
              <a:avLst/>
            </a:prstGeom>
            <a:noFill/>
          </p:spPr>
          <p:txBody>
            <a:bodyPr wrap="square" rtlCol="0">
              <a:spAutoFit/>
            </a:bodyPr>
            <a:lstStyle/>
            <a:p>
              <a:pPr algn="ctr"/>
              <a:r>
                <a:rPr lang="en-US" altLang="zh-CN" sz="1400" dirty="0">
                  <a:ea typeface="楷体" panose="02010609060101010101" pitchFamily="49" charset="-122"/>
                  <a:cs typeface="Times New Roman" panose="02020603050405020304" pitchFamily="18" charset="0"/>
                </a:rPr>
                <a:t>Server</a:t>
              </a:r>
              <a:endParaRPr lang="zh-CN" altLang="en-US" sz="1400" dirty="0">
                <a:ea typeface="楷体" panose="02010609060101010101" pitchFamily="49" charset="-122"/>
                <a:cs typeface="Times New Roman" panose="02020603050405020304" pitchFamily="18" charset="0"/>
              </a:endParaRPr>
            </a:p>
          </p:txBody>
        </p:sp>
        <p:sp>
          <p:nvSpPr>
            <p:cNvPr id="20" name="圆角矩形 19"/>
            <p:cNvSpPr/>
            <p:nvPr/>
          </p:nvSpPr>
          <p:spPr bwMode="auto">
            <a:xfrm>
              <a:off x="467544" y="3725280"/>
              <a:ext cx="1848576" cy="86266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圆角矩形 20"/>
            <p:cNvSpPr/>
            <p:nvPr/>
          </p:nvSpPr>
          <p:spPr bwMode="auto">
            <a:xfrm>
              <a:off x="2850153" y="3725280"/>
              <a:ext cx="1848576" cy="862669"/>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2" name="组合 1"/>
            <p:cNvGrpSpPr/>
            <p:nvPr/>
          </p:nvGrpSpPr>
          <p:grpSpPr>
            <a:xfrm>
              <a:off x="591211" y="3922897"/>
              <a:ext cx="1601243" cy="467435"/>
              <a:chOff x="900343" y="4567489"/>
              <a:chExt cx="2806810" cy="819365"/>
            </a:xfrm>
          </p:grpSpPr>
          <p:sp>
            <p:nvSpPr>
              <p:cNvPr id="22" name="矩形 21"/>
              <p:cNvSpPr/>
              <p:nvPr/>
            </p:nvSpPr>
            <p:spPr bwMode="auto">
              <a:xfrm>
                <a:off x="900343" y="4567489"/>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矩形 22"/>
              <p:cNvSpPr/>
              <p:nvPr/>
            </p:nvSpPr>
            <p:spPr bwMode="auto">
              <a:xfrm>
                <a:off x="1633067" y="456748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矩形 23"/>
              <p:cNvSpPr/>
              <p:nvPr/>
            </p:nvSpPr>
            <p:spPr bwMode="auto">
              <a:xfrm>
                <a:off x="3089139" y="456748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矩形 24"/>
              <p:cNvSpPr/>
              <p:nvPr/>
            </p:nvSpPr>
            <p:spPr bwMode="auto">
              <a:xfrm>
                <a:off x="2361103" y="456748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矩形 25"/>
              <p:cNvSpPr/>
              <p:nvPr/>
            </p:nvSpPr>
            <p:spPr bwMode="auto">
              <a:xfrm>
                <a:off x="900343" y="4865440"/>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矩形 26"/>
              <p:cNvSpPr/>
              <p:nvPr/>
            </p:nvSpPr>
            <p:spPr bwMode="auto">
              <a:xfrm>
                <a:off x="1633067" y="486544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矩形 27"/>
              <p:cNvSpPr/>
              <p:nvPr/>
            </p:nvSpPr>
            <p:spPr bwMode="auto">
              <a:xfrm>
                <a:off x="3089139" y="486544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矩形 28"/>
              <p:cNvSpPr/>
              <p:nvPr/>
            </p:nvSpPr>
            <p:spPr bwMode="auto">
              <a:xfrm>
                <a:off x="2361103" y="486544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矩形 29"/>
              <p:cNvSpPr/>
              <p:nvPr/>
            </p:nvSpPr>
            <p:spPr bwMode="auto">
              <a:xfrm>
                <a:off x="900343" y="5163391"/>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矩形 30"/>
              <p:cNvSpPr/>
              <p:nvPr/>
            </p:nvSpPr>
            <p:spPr bwMode="auto">
              <a:xfrm>
                <a:off x="1633067" y="5163391"/>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2" name="矩形 31"/>
              <p:cNvSpPr/>
              <p:nvPr/>
            </p:nvSpPr>
            <p:spPr bwMode="auto">
              <a:xfrm>
                <a:off x="3089139" y="5163391"/>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矩形 32"/>
              <p:cNvSpPr/>
              <p:nvPr/>
            </p:nvSpPr>
            <p:spPr bwMode="auto">
              <a:xfrm>
                <a:off x="2361103" y="5163391"/>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54" name="组合 53"/>
            <p:cNvGrpSpPr/>
            <p:nvPr/>
          </p:nvGrpSpPr>
          <p:grpSpPr>
            <a:xfrm>
              <a:off x="2994702" y="3922896"/>
              <a:ext cx="1601243" cy="467435"/>
              <a:chOff x="5113411" y="4567488"/>
              <a:chExt cx="2806810" cy="819365"/>
            </a:xfrm>
          </p:grpSpPr>
          <p:sp>
            <p:nvSpPr>
              <p:cNvPr id="34" name="矩形 33"/>
              <p:cNvSpPr/>
              <p:nvPr/>
            </p:nvSpPr>
            <p:spPr bwMode="auto">
              <a:xfrm>
                <a:off x="5113411" y="4567488"/>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5" name="矩形 34"/>
              <p:cNvSpPr/>
              <p:nvPr/>
            </p:nvSpPr>
            <p:spPr bwMode="auto">
              <a:xfrm>
                <a:off x="5846135" y="4567488"/>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 name="矩形 35"/>
              <p:cNvSpPr/>
              <p:nvPr/>
            </p:nvSpPr>
            <p:spPr bwMode="auto">
              <a:xfrm>
                <a:off x="7302207" y="4567488"/>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7" name="矩形 36"/>
              <p:cNvSpPr/>
              <p:nvPr/>
            </p:nvSpPr>
            <p:spPr bwMode="auto">
              <a:xfrm>
                <a:off x="6574171" y="4567488"/>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8" name="矩形 37"/>
              <p:cNvSpPr/>
              <p:nvPr/>
            </p:nvSpPr>
            <p:spPr bwMode="auto">
              <a:xfrm>
                <a:off x="5113411" y="486543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矩形 38"/>
              <p:cNvSpPr/>
              <p:nvPr/>
            </p:nvSpPr>
            <p:spPr bwMode="auto">
              <a:xfrm>
                <a:off x="5846135" y="486543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0" name="矩形 39"/>
              <p:cNvSpPr/>
              <p:nvPr/>
            </p:nvSpPr>
            <p:spPr bwMode="auto">
              <a:xfrm>
                <a:off x="7302207" y="4865439"/>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1" name="矩形 40"/>
              <p:cNvSpPr/>
              <p:nvPr/>
            </p:nvSpPr>
            <p:spPr bwMode="auto">
              <a:xfrm>
                <a:off x="6574171" y="4865439"/>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2" name="矩形 41"/>
              <p:cNvSpPr/>
              <p:nvPr/>
            </p:nvSpPr>
            <p:spPr bwMode="auto">
              <a:xfrm>
                <a:off x="5113411" y="516339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 name="矩形 42"/>
              <p:cNvSpPr/>
              <p:nvPr/>
            </p:nvSpPr>
            <p:spPr bwMode="auto">
              <a:xfrm>
                <a:off x="5846135" y="516339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4" name="矩形 43"/>
              <p:cNvSpPr/>
              <p:nvPr/>
            </p:nvSpPr>
            <p:spPr bwMode="auto">
              <a:xfrm>
                <a:off x="7302207" y="5163390"/>
                <a:ext cx="618014" cy="22346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5" name="矩形 44"/>
              <p:cNvSpPr/>
              <p:nvPr/>
            </p:nvSpPr>
            <p:spPr bwMode="auto">
              <a:xfrm>
                <a:off x="6574171" y="5163390"/>
                <a:ext cx="618014" cy="22346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cxnSp>
          <p:nvCxnSpPr>
            <p:cNvPr id="46" name="直接箭头连接符 45"/>
            <p:cNvCxnSpPr>
              <a:stCxn id="4" idx="2"/>
              <a:endCxn id="20" idx="0"/>
            </p:cNvCxnSpPr>
            <p:nvPr/>
          </p:nvCxnSpPr>
          <p:spPr bwMode="auto">
            <a:xfrm flipH="1">
              <a:off x="1391832" y="3355565"/>
              <a:ext cx="1088606" cy="369715"/>
            </a:xfrm>
            <a:prstGeom prst="straightConnector1">
              <a:avLst/>
            </a:prstGeom>
            <a:solidFill>
              <a:schemeClr val="accent1"/>
            </a:solidFill>
            <a:ln w="28575" cap="flat" cmpd="sng" algn="ctr">
              <a:solidFill>
                <a:schemeClr val="bg1">
                  <a:lumMod val="65000"/>
                </a:schemeClr>
              </a:solidFill>
              <a:prstDash val="sysDash"/>
              <a:round/>
              <a:headEnd type="none" w="med" len="med"/>
              <a:tailEnd type="triangle"/>
            </a:ln>
          </p:spPr>
        </p:cxnSp>
        <p:cxnSp>
          <p:nvCxnSpPr>
            <p:cNvPr id="47" name="直接箭头连接符 46"/>
            <p:cNvCxnSpPr>
              <a:stCxn id="4" idx="2"/>
              <a:endCxn id="21" idx="0"/>
            </p:cNvCxnSpPr>
            <p:nvPr/>
          </p:nvCxnSpPr>
          <p:spPr bwMode="auto">
            <a:xfrm>
              <a:off x="2480438" y="3355565"/>
              <a:ext cx="1294003" cy="369715"/>
            </a:xfrm>
            <a:prstGeom prst="straightConnector1">
              <a:avLst/>
            </a:prstGeom>
            <a:solidFill>
              <a:schemeClr val="accent1"/>
            </a:solidFill>
            <a:ln w="28575" cap="flat" cmpd="sng" algn="ctr">
              <a:solidFill>
                <a:schemeClr val="bg1">
                  <a:lumMod val="65000"/>
                </a:schemeClr>
              </a:solidFill>
              <a:prstDash val="sysDash"/>
              <a:round/>
              <a:headEnd type="none" w="med" len="med"/>
              <a:tailEnd type="triangle"/>
            </a:ln>
          </p:spPr>
        </p:cxnSp>
        <p:sp>
          <p:nvSpPr>
            <p:cNvPr id="48" name="文本框 47"/>
            <p:cNvSpPr txBox="1"/>
            <p:nvPr/>
          </p:nvSpPr>
          <p:spPr>
            <a:xfrm>
              <a:off x="3693448" y="3150372"/>
              <a:ext cx="1678645" cy="523220"/>
            </a:xfrm>
            <a:prstGeom prst="rect">
              <a:avLst/>
            </a:prstGeom>
            <a:noFill/>
          </p:spPr>
          <p:txBody>
            <a:bodyPr wrap="square" rtlCol="0">
              <a:spAutoFit/>
            </a:bodyPr>
            <a:lstStyle/>
            <a:p>
              <a:r>
                <a:rPr lang="zh-CN" altLang="en-US" sz="1400" b="1" dirty="0">
                  <a:solidFill>
                    <a:srgbClr val="FF0000"/>
                  </a:solidFill>
                  <a:ea typeface="楷体" panose="02010609060101010101" pitchFamily="49" charset="-122"/>
                  <a:cs typeface="Times New Roman" panose="02020603050405020304" pitchFamily="18" charset="0"/>
                </a:rPr>
                <a:t>如何为每个客户端选择合适的模块？</a:t>
              </a:r>
            </a:p>
          </p:txBody>
        </p:sp>
        <p:sp>
          <p:nvSpPr>
            <p:cNvPr id="49" name="文本框 48"/>
            <p:cNvSpPr txBox="1"/>
            <p:nvPr/>
          </p:nvSpPr>
          <p:spPr>
            <a:xfrm>
              <a:off x="539552" y="3268176"/>
              <a:ext cx="897833" cy="307777"/>
            </a:xfrm>
            <a:prstGeom prst="rect">
              <a:avLst/>
            </a:prstGeom>
            <a:noFill/>
          </p:spPr>
          <p:txBody>
            <a:bodyPr wrap="square" rtlCol="0">
              <a:spAutoFit/>
            </a:bodyPr>
            <a:lstStyle/>
            <a:p>
              <a:pPr algn="ctr"/>
              <a:r>
                <a:rPr lang="zh-CN" altLang="en-US" sz="1400" b="1" dirty="0">
                  <a:solidFill>
                    <a:srgbClr val="FF0000"/>
                  </a:solidFill>
                  <a:ea typeface="楷体" panose="02010609060101010101" pitchFamily="49" charset="-122"/>
                  <a:cs typeface="Times New Roman" panose="02020603050405020304" pitchFamily="18" charset="0"/>
                </a:rPr>
                <a:t>如何聚合？</a:t>
              </a:r>
            </a:p>
          </p:txBody>
        </p:sp>
        <p:cxnSp>
          <p:nvCxnSpPr>
            <p:cNvPr id="50" name="直接箭头连接符 49"/>
            <p:cNvCxnSpPr/>
            <p:nvPr/>
          </p:nvCxnSpPr>
          <p:spPr bwMode="auto">
            <a:xfrm flipV="1">
              <a:off x="1267427" y="3355565"/>
              <a:ext cx="999374" cy="358935"/>
            </a:xfrm>
            <a:prstGeom prst="straightConnector1">
              <a:avLst/>
            </a:prstGeom>
            <a:solidFill>
              <a:schemeClr val="accent1"/>
            </a:solidFill>
            <a:ln w="28575" cap="flat" cmpd="sng" algn="ctr">
              <a:solidFill>
                <a:schemeClr val="bg1">
                  <a:lumMod val="65000"/>
                </a:schemeClr>
              </a:solidFill>
              <a:prstDash val="sysDash"/>
              <a:round/>
              <a:headEnd type="none" w="med" len="med"/>
              <a:tailEnd type="triangle"/>
            </a:ln>
          </p:spPr>
        </p:cxnSp>
        <p:cxnSp>
          <p:nvCxnSpPr>
            <p:cNvPr id="51" name="直接箭头连接符 50"/>
            <p:cNvCxnSpPr/>
            <p:nvPr/>
          </p:nvCxnSpPr>
          <p:spPr bwMode="auto">
            <a:xfrm flipH="1" flipV="1">
              <a:off x="2694075" y="3365883"/>
              <a:ext cx="1196056" cy="346955"/>
            </a:xfrm>
            <a:prstGeom prst="straightConnector1">
              <a:avLst/>
            </a:prstGeom>
            <a:solidFill>
              <a:schemeClr val="accent1"/>
            </a:solidFill>
            <a:ln w="28575" cap="flat" cmpd="sng" algn="ctr">
              <a:solidFill>
                <a:schemeClr val="bg1">
                  <a:lumMod val="65000"/>
                </a:schemeClr>
              </a:solidFill>
              <a:prstDash val="sysDash"/>
              <a:round/>
              <a:headEnd type="none" w="med" len="med"/>
              <a:tailEnd type="triangle"/>
            </a:ln>
          </p:spPr>
        </p:cxnSp>
        <p:sp>
          <p:nvSpPr>
            <p:cNvPr id="52" name="文本框 51"/>
            <p:cNvSpPr txBox="1"/>
            <p:nvPr/>
          </p:nvSpPr>
          <p:spPr>
            <a:xfrm>
              <a:off x="966014" y="4598729"/>
              <a:ext cx="851635" cy="307777"/>
            </a:xfrm>
            <a:prstGeom prst="rect">
              <a:avLst/>
            </a:prstGeom>
            <a:noFill/>
          </p:spPr>
          <p:txBody>
            <a:bodyPr wrap="square" rtlCol="0">
              <a:spAutoFit/>
            </a:bodyPr>
            <a:lstStyle/>
            <a:p>
              <a:pPr algn="ctr"/>
              <a:r>
                <a:rPr lang="en-US" altLang="zh-CN" sz="1400" dirty="0">
                  <a:ea typeface="楷体" panose="02010609060101010101" pitchFamily="49" charset="-122"/>
                  <a:cs typeface="Times New Roman" panose="02020603050405020304" pitchFamily="18" charset="0"/>
                </a:rPr>
                <a:t>Client A</a:t>
              </a:r>
              <a:endParaRPr lang="zh-CN" altLang="en-US" sz="1400" dirty="0">
                <a:ea typeface="楷体" panose="02010609060101010101" pitchFamily="49" charset="-122"/>
                <a:cs typeface="Times New Roman" panose="02020603050405020304" pitchFamily="18" charset="0"/>
              </a:endParaRPr>
            </a:p>
          </p:txBody>
        </p:sp>
        <p:sp>
          <p:nvSpPr>
            <p:cNvPr id="53" name="文本框 52"/>
            <p:cNvSpPr txBox="1"/>
            <p:nvPr/>
          </p:nvSpPr>
          <p:spPr>
            <a:xfrm>
              <a:off x="3439327" y="4598729"/>
              <a:ext cx="851635" cy="307777"/>
            </a:xfrm>
            <a:prstGeom prst="rect">
              <a:avLst/>
            </a:prstGeom>
            <a:noFill/>
          </p:spPr>
          <p:txBody>
            <a:bodyPr wrap="square" rtlCol="0">
              <a:spAutoFit/>
            </a:bodyPr>
            <a:lstStyle/>
            <a:p>
              <a:pPr algn="ctr"/>
              <a:r>
                <a:rPr lang="en-US" altLang="zh-CN" sz="1400" dirty="0">
                  <a:ea typeface="楷体" panose="02010609060101010101" pitchFamily="49" charset="-122"/>
                  <a:cs typeface="Times New Roman" panose="02020603050405020304" pitchFamily="18" charset="0"/>
                </a:rPr>
                <a:t>Client B</a:t>
              </a:r>
              <a:endParaRPr lang="zh-CN" altLang="en-US" sz="1400" dirty="0">
                <a:ea typeface="楷体" panose="02010609060101010101" pitchFamily="49" charset="-122"/>
                <a:cs typeface="Times New Roman" panose="02020603050405020304" pitchFamily="18" charset="0"/>
              </a:endParaRPr>
            </a:p>
          </p:txBody>
        </p:sp>
      </p:grpSp>
      <p:sp>
        <p:nvSpPr>
          <p:cNvPr id="169" name="圆角矩形 168"/>
          <p:cNvSpPr/>
          <p:nvPr/>
        </p:nvSpPr>
        <p:spPr bwMode="auto">
          <a:xfrm>
            <a:off x="3671950" y="4581128"/>
            <a:ext cx="4859094" cy="1556794"/>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0" name="文本框 169"/>
          <p:cNvSpPr txBox="1"/>
          <p:nvPr/>
        </p:nvSpPr>
        <p:spPr>
          <a:xfrm>
            <a:off x="3741501" y="4663279"/>
            <a:ext cx="969623" cy="369332"/>
          </a:xfrm>
          <a:prstGeom prst="rect">
            <a:avLst/>
          </a:prstGeom>
          <a:noFill/>
        </p:spPr>
        <p:txBody>
          <a:bodyPr wrap="square" rtlCol="0">
            <a:spAutoFit/>
          </a:bodyPr>
          <a:lstStyle/>
          <a:p>
            <a:pPr algn="ctr"/>
            <a:r>
              <a:rPr lang="en-US" altLang="zh-CN" sz="1800" dirty="0">
                <a:ea typeface="楷体" panose="02010609060101010101" pitchFamily="49" charset="-122"/>
                <a:cs typeface="Times New Roman" panose="02020603050405020304" pitchFamily="18" charset="0"/>
              </a:rPr>
              <a:t>Clients</a:t>
            </a:r>
            <a:endParaRPr lang="zh-CN" altLang="en-US" sz="1800" dirty="0">
              <a:ea typeface="楷体" panose="02010609060101010101" pitchFamily="49" charset="-122"/>
              <a:cs typeface="Times New Roman" panose="02020603050405020304" pitchFamily="18" charset="0"/>
            </a:endParaRPr>
          </a:p>
        </p:txBody>
      </p:sp>
      <p:grpSp>
        <p:nvGrpSpPr>
          <p:cNvPr id="171" name="组合 170"/>
          <p:cNvGrpSpPr/>
          <p:nvPr/>
        </p:nvGrpSpPr>
        <p:grpSpPr>
          <a:xfrm>
            <a:off x="7127604" y="5126353"/>
            <a:ext cx="1152128" cy="423181"/>
            <a:chOff x="1259632" y="4149080"/>
            <a:chExt cx="1368152" cy="558894"/>
          </a:xfrm>
        </p:grpSpPr>
        <p:sp>
          <p:nvSpPr>
            <p:cNvPr id="172" name="矩形 171"/>
            <p:cNvSpPr/>
            <p:nvPr/>
          </p:nvSpPr>
          <p:spPr bwMode="auto">
            <a:xfrm>
              <a:off x="1259632" y="4149080"/>
              <a:ext cx="1152128" cy="28803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3" name="矩形 172"/>
            <p:cNvSpPr/>
            <p:nvPr/>
          </p:nvSpPr>
          <p:spPr bwMode="auto">
            <a:xfrm>
              <a:off x="1331640" y="4265909"/>
              <a:ext cx="1152128" cy="28803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4" name="矩形 173"/>
            <p:cNvSpPr/>
            <p:nvPr/>
          </p:nvSpPr>
          <p:spPr bwMode="auto">
            <a:xfrm>
              <a:off x="1475656" y="4419942"/>
              <a:ext cx="1152128" cy="288032"/>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175" name="组合 174"/>
          <p:cNvGrpSpPr/>
          <p:nvPr/>
        </p:nvGrpSpPr>
        <p:grpSpPr>
          <a:xfrm>
            <a:off x="5218676" y="5062235"/>
            <a:ext cx="1148963" cy="567197"/>
            <a:chOff x="899592" y="4869160"/>
            <a:chExt cx="1148963" cy="567197"/>
          </a:xfrm>
        </p:grpSpPr>
        <p:sp>
          <p:nvSpPr>
            <p:cNvPr id="176" name="椭圆 175"/>
            <p:cNvSpPr/>
            <p:nvPr/>
          </p:nvSpPr>
          <p:spPr bwMode="auto">
            <a:xfrm>
              <a:off x="899592" y="4869160"/>
              <a:ext cx="216024" cy="216024"/>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7" name="椭圆 176"/>
            <p:cNvSpPr/>
            <p:nvPr/>
          </p:nvSpPr>
          <p:spPr bwMode="auto">
            <a:xfrm>
              <a:off x="1210572" y="4869160"/>
              <a:ext cx="216024" cy="216024"/>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8" name="椭圆 177"/>
            <p:cNvSpPr/>
            <p:nvPr/>
          </p:nvSpPr>
          <p:spPr bwMode="auto">
            <a:xfrm>
              <a:off x="1521551" y="4869160"/>
              <a:ext cx="216024" cy="216024"/>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9" name="椭圆 178"/>
            <p:cNvSpPr/>
            <p:nvPr/>
          </p:nvSpPr>
          <p:spPr bwMode="auto">
            <a:xfrm>
              <a:off x="1832531" y="4869160"/>
              <a:ext cx="216024" cy="216024"/>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0" name="椭圆 179"/>
            <p:cNvSpPr/>
            <p:nvPr/>
          </p:nvSpPr>
          <p:spPr bwMode="auto">
            <a:xfrm>
              <a:off x="1205984" y="5220333"/>
              <a:ext cx="216024" cy="216024"/>
            </a:xfrm>
            <a:prstGeom prst="ellipse">
              <a:avLst/>
            </a:prstGeom>
            <a:ln>
              <a:solidFill>
                <a:srgbClr val="007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1" name="椭圆 180"/>
            <p:cNvSpPr/>
            <p:nvPr/>
          </p:nvSpPr>
          <p:spPr bwMode="auto">
            <a:xfrm>
              <a:off x="1521551" y="5212030"/>
              <a:ext cx="216024" cy="216024"/>
            </a:xfrm>
            <a:prstGeom prst="ellipse">
              <a:avLst/>
            </a:prstGeom>
            <a:ln>
              <a:solidFill>
                <a:srgbClr val="7030A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82" name="直接连接符 181"/>
            <p:cNvCxnSpPr>
              <a:stCxn id="176" idx="4"/>
              <a:endCxn id="180" idx="0"/>
            </p:cNvCxnSpPr>
            <p:nvPr/>
          </p:nvCxnSpPr>
          <p:spPr bwMode="auto">
            <a:xfrm>
              <a:off x="1007604" y="5085184"/>
              <a:ext cx="306392"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3" name="直接连接符 182"/>
            <p:cNvCxnSpPr>
              <a:stCxn id="177" idx="4"/>
              <a:endCxn id="180" idx="0"/>
            </p:cNvCxnSpPr>
            <p:nvPr/>
          </p:nvCxnSpPr>
          <p:spPr bwMode="auto">
            <a:xfrm flipH="1">
              <a:off x="1313996" y="5085184"/>
              <a:ext cx="4588"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4" name="直接连接符 183"/>
            <p:cNvCxnSpPr>
              <a:stCxn id="178" idx="4"/>
              <a:endCxn id="180" idx="0"/>
            </p:cNvCxnSpPr>
            <p:nvPr/>
          </p:nvCxnSpPr>
          <p:spPr bwMode="auto">
            <a:xfrm flipH="1">
              <a:off x="1313996" y="5085184"/>
              <a:ext cx="315567"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5" name="直接连接符 184"/>
            <p:cNvCxnSpPr>
              <a:stCxn id="179" idx="4"/>
              <a:endCxn id="180" idx="0"/>
            </p:cNvCxnSpPr>
            <p:nvPr/>
          </p:nvCxnSpPr>
          <p:spPr bwMode="auto">
            <a:xfrm flipH="1">
              <a:off x="1313996" y="5085184"/>
              <a:ext cx="626547" cy="135149"/>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6" name="直接连接符 185"/>
            <p:cNvCxnSpPr>
              <a:stCxn id="176" idx="4"/>
              <a:endCxn id="181" idx="0"/>
            </p:cNvCxnSpPr>
            <p:nvPr/>
          </p:nvCxnSpPr>
          <p:spPr bwMode="auto">
            <a:xfrm>
              <a:off x="1007604" y="5085184"/>
              <a:ext cx="621959"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7" name="直接连接符 186"/>
            <p:cNvCxnSpPr>
              <a:stCxn id="177" idx="4"/>
              <a:endCxn id="181" idx="0"/>
            </p:cNvCxnSpPr>
            <p:nvPr/>
          </p:nvCxnSpPr>
          <p:spPr bwMode="auto">
            <a:xfrm>
              <a:off x="1318584" y="5085184"/>
              <a:ext cx="310979"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8" name="直接连接符 187"/>
            <p:cNvCxnSpPr>
              <a:stCxn id="178" idx="4"/>
              <a:endCxn id="181" idx="0"/>
            </p:cNvCxnSpPr>
            <p:nvPr/>
          </p:nvCxnSpPr>
          <p:spPr bwMode="auto">
            <a:xfrm>
              <a:off x="1629563" y="5085184"/>
              <a:ext cx="0" cy="126846"/>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189" name="直接连接符 188"/>
            <p:cNvCxnSpPr>
              <a:stCxn id="179" idx="4"/>
              <a:endCxn id="181" idx="0"/>
            </p:cNvCxnSpPr>
            <p:nvPr/>
          </p:nvCxnSpPr>
          <p:spPr bwMode="auto">
            <a:xfrm flipH="1">
              <a:off x="1629563" y="5085184"/>
              <a:ext cx="310980" cy="126846"/>
            </a:xfrm>
            <a:prstGeom prst="line">
              <a:avLst/>
            </a:prstGeom>
            <a:solidFill>
              <a:schemeClr val="accent1"/>
            </a:solidFill>
            <a:ln w="12700" cap="flat" cmpd="sng" algn="ctr">
              <a:solidFill>
                <a:schemeClr val="tx1"/>
              </a:solidFill>
              <a:prstDash val="solid"/>
              <a:round/>
              <a:headEnd type="none" w="med" len="med"/>
              <a:tailEnd type="none" w="med" len="med"/>
            </a:ln>
          </p:spPr>
        </p:cxnSp>
      </p:grpSp>
      <p:sp>
        <p:nvSpPr>
          <p:cNvPr id="190" name="iconfont-11607-6151091"/>
          <p:cNvSpPr/>
          <p:nvPr/>
        </p:nvSpPr>
        <p:spPr>
          <a:xfrm>
            <a:off x="3888653" y="5054760"/>
            <a:ext cx="502698" cy="566369"/>
          </a:xfrm>
          <a:custGeom>
            <a:avLst/>
            <a:gdLst>
              <a:gd name="T0" fmla="*/ 0 w 11200"/>
              <a:gd name="T1" fmla="*/ 4452 h 12800"/>
              <a:gd name="T2" fmla="*/ 11200 w 11200"/>
              <a:gd name="T3" fmla="*/ 4452 h 12800"/>
              <a:gd name="T4" fmla="*/ 11200 w 11200"/>
              <a:gd name="T5" fmla="*/ 8348 h 12800"/>
              <a:gd name="T6" fmla="*/ 0 w 11200"/>
              <a:gd name="T7" fmla="*/ 8348 h 12800"/>
              <a:gd name="T8" fmla="*/ 0 w 11200"/>
              <a:gd name="T9" fmla="*/ 4452 h 12800"/>
              <a:gd name="T10" fmla="*/ 0 w 11200"/>
              <a:gd name="T11" fmla="*/ 0 h 12800"/>
              <a:gd name="T12" fmla="*/ 11200 w 11200"/>
              <a:gd name="T13" fmla="*/ 0 h 12800"/>
              <a:gd name="T14" fmla="*/ 11200 w 11200"/>
              <a:gd name="T15" fmla="*/ 3896 h 12800"/>
              <a:gd name="T16" fmla="*/ 0 w 11200"/>
              <a:gd name="T17" fmla="*/ 3896 h 12800"/>
              <a:gd name="T18" fmla="*/ 0 w 11200"/>
              <a:gd name="T19" fmla="*/ 0 h 12800"/>
              <a:gd name="T20" fmla="*/ 0 w 11200"/>
              <a:gd name="T21" fmla="*/ 8904 h 12800"/>
              <a:gd name="T22" fmla="*/ 11200 w 11200"/>
              <a:gd name="T23" fmla="*/ 8904 h 12800"/>
              <a:gd name="T24" fmla="*/ 11200 w 11200"/>
              <a:gd name="T25" fmla="*/ 12800 h 12800"/>
              <a:gd name="T26" fmla="*/ 0 w 11200"/>
              <a:gd name="T27" fmla="*/ 12800 h 12800"/>
              <a:gd name="T28" fmla="*/ 0 w 11200"/>
              <a:gd name="T29" fmla="*/ 8904 h 12800"/>
              <a:gd name="T30" fmla="*/ 1680 w 11200"/>
              <a:gd name="T31" fmla="*/ 1670 h 12800"/>
              <a:gd name="T32" fmla="*/ 1680 w 11200"/>
              <a:gd name="T33" fmla="*/ 2226 h 12800"/>
              <a:gd name="T34" fmla="*/ 2800 w 11200"/>
              <a:gd name="T35" fmla="*/ 2226 h 12800"/>
              <a:gd name="T36" fmla="*/ 2800 w 11200"/>
              <a:gd name="T37" fmla="*/ 1670 h 12800"/>
              <a:gd name="T38" fmla="*/ 1680 w 11200"/>
              <a:gd name="T39" fmla="*/ 1670 h 12800"/>
              <a:gd name="T40" fmla="*/ 1680 w 11200"/>
              <a:gd name="T41" fmla="*/ 6122 h 12800"/>
              <a:gd name="T42" fmla="*/ 1680 w 11200"/>
              <a:gd name="T43" fmla="*/ 6678 h 12800"/>
              <a:gd name="T44" fmla="*/ 2800 w 11200"/>
              <a:gd name="T45" fmla="*/ 6678 h 12800"/>
              <a:gd name="T46" fmla="*/ 2800 w 11200"/>
              <a:gd name="T47" fmla="*/ 6122 h 12800"/>
              <a:gd name="T48" fmla="*/ 1680 w 11200"/>
              <a:gd name="T49" fmla="*/ 6122 h 12800"/>
              <a:gd name="T50" fmla="*/ 1680 w 11200"/>
              <a:gd name="T51" fmla="*/ 10574 h 12800"/>
              <a:gd name="T52" fmla="*/ 1680 w 11200"/>
              <a:gd name="T53" fmla="*/ 11130 h 12800"/>
              <a:gd name="T54" fmla="*/ 2800 w 11200"/>
              <a:gd name="T55" fmla="*/ 11130 h 12800"/>
              <a:gd name="T56" fmla="*/ 2800 w 11200"/>
              <a:gd name="T57" fmla="*/ 10574 h 12800"/>
              <a:gd name="T58" fmla="*/ 1680 w 11200"/>
              <a:gd name="T59" fmla="*/ 1057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00" h="12800">
                <a:moveTo>
                  <a:pt x="0" y="4452"/>
                </a:moveTo>
                <a:lnTo>
                  <a:pt x="11200" y="4452"/>
                </a:lnTo>
                <a:lnTo>
                  <a:pt x="11200" y="8348"/>
                </a:lnTo>
                <a:lnTo>
                  <a:pt x="0" y="8348"/>
                </a:lnTo>
                <a:lnTo>
                  <a:pt x="0" y="4452"/>
                </a:lnTo>
                <a:close/>
                <a:moveTo>
                  <a:pt x="0" y="0"/>
                </a:moveTo>
                <a:lnTo>
                  <a:pt x="11200" y="0"/>
                </a:lnTo>
                <a:lnTo>
                  <a:pt x="11200" y="3896"/>
                </a:lnTo>
                <a:lnTo>
                  <a:pt x="0" y="3896"/>
                </a:lnTo>
                <a:lnTo>
                  <a:pt x="0" y="0"/>
                </a:lnTo>
                <a:close/>
                <a:moveTo>
                  <a:pt x="0" y="8904"/>
                </a:moveTo>
                <a:lnTo>
                  <a:pt x="11200" y="8904"/>
                </a:lnTo>
                <a:lnTo>
                  <a:pt x="11200" y="12800"/>
                </a:lnTo>
                <a:lnTo>
                  <a:pt x="0" y="12800"/>
                </a:lnTo>
                <a:lnTo>
                  <a:pt x="0" y="8904"/>
                </a:lnTo>
                <a:close/>
                <a:moveTo>
                  <a:pt x="1680" y="1670"/>
                </a:moveTo>
                <a:lnTo>
                  <a:pt x="1680" y="2226"/>
                </a:lnTo>
                <a:lnTo>
                  <a:pt x="2800" y="2226"/>
                </a:lnTo>
                <a:lnTo>
                  <a:pt x="2800" y="1670"/>
                </a:lnTo>
                <a:lnTo>
                  <a:pt x="1680" y="1670"/>
                </a:lnTo>
                <a:close/>
                <a:moveTo>
                  <a:pt x="1680" y="6122"/>
                </a:moveTo>
                <a:lnTo>
                  <a:pt x="1680" y="6678"/>
                </a:lnTo>
                <a:lnTo>
                  <a:pt x="2800" y="6678"/>
                </a:lnTo>
                <a:lnTo>
                  <a:pt x="2800" y="6122"/>
                </a:lnTo>
                <a:lnTo>
                  <a:pt x="1680" y="6122"/>
                </a:lnTo>
                <a:close/>
                <a:moveTo>
                  <a:pt x="1680" y="10574"/>
                </a:moveTo>
                <a:lnTo>
                  <a:pt x="1680" y="11130"/>
                </a:lnTo>
                <a:lnTo>
                  <a:pt x="2800" y="11130"/>
                </a:lnTo>
                <a:lnTo>
                  <a:pt x="2800" y="10574"/>
                </a:lnTo>
                <a:lnTo>
                  <a:pt x="1680" y="105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1" name="右箭头 190"/>
          <p:cNvSpPr/>
          <p:nvPr/>
        </p:nvSpPr>
        <p:spPr bwMode="auto">
          <a:xfrm>
            <a:off x="4642612" y="5259740"/>
            <a:ext cx="360040" cy="22567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2" name="右箭头 191"/>
          <p:cNvSpPr/>
          <p:nvPr/>
        </p:nvSpPr>
        <p:spPr bwMode="auto">
          <a:xfrm>
            <a:off x="6586777" y="5259740"/>
            <a:ext cx="360040" cy="22567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3" name="文本框 192"/>
          <p:cNvSpPr txBox="1"/>
          <p:nvPr/>
        </p:nvSpPr>
        <p:spPr>
          <a:xfrm>
            <a:off x="3671950" y="5748720"/>
            <a:ext cx="936104" cy="276999"/>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异构数据</a:t>
            </a:r>
          </a:p>
        </p:txBody>
      </p:sp>
      <p:sp>
        <p:nvSpPr>
          <p:cNvPr id="194" name="文本框 193"/>
          <p:cNvSpPr txBox="1"/>
          <p:nvPr/>
        </p:nvSpPr>
        <p:spPr>
          <a:xfrm>
            <a:off x="5255187" y="5671749"/>
            <a:ext cx="1071351" cy="461665"/>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有序</a:t>
            </a:r>
            <a:r>
              <a:rPr lang="en-US" altLang="zh-CN" sz="1200" b="1" dirty="0">
                <a:ea typeface="楷体" panose="02010609060101010101" pitchFamily="49" charset="-122"/>
                <a:cs typeface="Times New Roman" panose="02020603050405020304" pitchFamily="18" charset="0"/>
              </a:rPr>
              <a:t>/</a:t>
            </a:r>
            <a:r>
              <a:rPr lang="zh-CN" altLang="en-US" sz="1200" b="1" dirty="0">
                <a:ea typeface="楷体" panose="02010609060101010101" pitchFamily="49" charset="-122"/>
                <a:cs typeface="Times New Roman" panose="02020603050405020304" pitchFamily="18" charset="0"/>
              </a:rPr>
              <a:t>位置相关模型</a:t>
            </a:r>
          </a:p>
        </p:txBody>
      </p:sp>
      <p:sp>
        <p:nvSpPr>
          <p:cNvPr id="195" name="文本框 194"/>
          <p:cNvSpPr txBox="1"/>
          <p:nvPr/>
        </p:nvSpPr>
        <p:spPr>
          <a:xfrm>
            <a:off x="7222351" y="5652556"/>
            <a:ext cx="936104" cy="461665"/>
          </a:xfrm>
          <a:prstGeom prst="rect">
            <a:avLst/>
          </a:prstGeom>
          <a:noFill/>
        </p:spPr>
        <p:txBody>
          <a:bodyPr wrap="square" rtlCol="0">
            <a:spAutoFit/>
          </a:bodyPr>
          <a:lstStyle/>
          <a:p>
            <a:pPr algn="ctr"/>
            <a:r>
              <a:rPr lang="zh-CN" altLang="en-US" sz="1200" b="1" dirty="0">
                <a:ea typeface="楷体" panose="02010609060101010101" pitchFamily="49" charset="-122"/>
                <a:cs typeface="Times New Roman" panose="02020603050405020304" pitchFamily="18" charset="0"/>
              </a:rPr>
              <a:t>有序</a:t>
            </a:r>
            <a:r>
              <a:rPr lang="en-US" altLang="zh-CN" sz="1200" b="1" dirty="0">
                <a:ea typeface="楷体" panose="02010609060101010101" pitchFamily="49" charset="-122"/>
                <a:cs typeface="Times New Roman" panose="02020603050405020304" pitchFamily="18" charset="0"/>
              </a:rPr>
              <a:t>/</a:t>
            </a:r>
            <a:r>
              <a:rPr lang="zh-CN" altLang="en-US" sz="1200" b="1" dirty="0">
                <a:ea typeface="楷体" panose="02010609060101010101" pitchFamily="49" charset="-122"/>
                <a:cs typeface="Times New Roman" panose="02020603050405020304" pitchFamily="18" charset="0"/>
              </a:rPr>
              <a:t>位置相关特征</a:t>
            </a:r>
          </a:p>
        </p:txBody>
      </p:sp>
      <p:sp>
        <p:nvSpPr>
          <p:cNvPr id="197" name="圆角右箭头 196"/>
          <p:cNvSpPr/>
          <p:nvPr/>
        </p:nvSpPr>
        <p:spPr bwMode="auto">
          <a:xfrm flipV="1">
            <a:off x="1911686" y="4663279"/>
            <a:ext cx="792088" cy="792088"/>
          </a:xfrm>
          <a:prstGeom prst="ben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8" name="文本框 197"/>
          <p:cNvSpPr txBox="1"/>
          <p:nvPr/>
        </p:nvSpPr>
        <p:spPr>
          <a:xfrm>
            <a:off x="5479884" y="2124968"/>
            <a:ext cx="2733222" cy="1938992"/>
          </a:xfrm>
          <a:prstGeom prst="rect">
            <a:avLst/>
          </a:prstGeom>
          <a:solidFill>
            <a:schemeClr val="bg1">
              <a:lumMod val="95000"/>
            </a:schemeClr>
          </a:solidFill>
        </p:spPr>
        <p:txBody>
          <a:bodyPr wrap="square" rtlCol="0">
            <a:spAutoFit/>
          </a:bodyPr>
          <a:lstStyle/>
          <a:p>
            <a:pPr algn="ctr"/>
            <a:r>
              <a:rPr lang="zh-CN" altLang="en-US" b="1" dirty="0">
                <a:solidFill>
                  <a:srgbClr val="FF0000"/>
                </a:solidFill>
                <a:ea typeface="楷体" panose="02010609060101010101" pitchFamily="49" charset="-122"/>
                <a:cs typeface="Times New Roman" panose="02020603050405020304" pitchFamily="18" charset="0"/>
              </a:rPr>
              <a:t>有序</a:t>
            </a:r>
            <a:r>
              <a:rPr lang="en-US" altLang="zh-CN" b="1" dirty="0">
                <a:solidFill>
                  <a:srgbClr val="FF0000"/>
                </a:solidFill>
                <a:ea typeface="楷体" panose="02010609060101010101" pitchFamily="49" charset="-122"/>
                <a:cs typeface="Times New Roman" panose="02020603050405020304" pitchFamily="18" charset="0"/>
              </a:rPr>
              <a:t>/</a:t>
            </a:r>
            <a:r>
              <a:rPr lang="zh-CN" altLang="en-US" b="1" dirty="0">
                <a:solidFill>
                  <a:srgbClr val="FF0000"/>
                </a:solidFill>
                <a:ea typeface="楷体" panose="02010609060101010101" pitchFamily="49" charset="-122"/>
                <a:cs typeface="Times New Roman" panose="02020603050405020304" pitchFamily="18" charset="0"/>
              </a:rPr>
              <a:t>位置相关模型更容易划分</a:t>
            </a:r>
          </a:p>
          <a:p>
            <a:pPr algn="ctr"/>
            <a:endParaRPr lang="en-US" altLang="zh-CN" b="1" dirty="0">
              <a:solidFill>
                <a:srgbClr val="FF0000"/>
              </a:solidFill>
              <a:ea typeface="楷体" panose="02010609060101010101" pitchFamily="49" charset="-122"/>
              <a:cs typeface="Times New Roman" panose="02020603050405020304" pitchFamily="18" charset="0"/>
            </a:endParaRPr>
          </a:p>
          <a:p>
            <a:pPr algn="ctr"/>
            <a:r>
              <a:rPr lang="zh-CN" altLang="en-US" b="1" dirty="0">
                <a:solidFill>
                  <a:srgbClr val="FF0000"/>
                </a:solidFill>
                <a:ea typeface="楷体" panose="02010609060101010101" pitchFamily="49" charset="-122"/>
                <a:cs typeface="Times New Roman" panose="02020603050405020304" pitchFamily="18" charset="0"/>
              </a:rPr>
              <a:t>有序</a:t>
            </a:r>
            <a:r>
              <a:rPr lang="en-US" altLang="zh-CN" b="1" dirty="0">
                <a:solidFill>
                  <a:srgbClr val="FF0000"/>
                </a:solidFill>
                <a:ea typeface="楷体" panose="02010609060101010101" pitchFamily="49" charset="-122"/>
                <a:cs typeface="Times New Roman" panose="02020603050405020304" pitchFamily="18" charset="0"/>
              </a:rPr>
              <a:t>/</a:t>
            </a:r>
            <a:r>
              <a:rPr lang="zh-CN" altLang="en-US" b="1" dirty="0">
                <a:solidFill>
                  <a:srgbClr val="FF0000"/>
                </a:solidFill>
                <a:ea typeface="楷体" panose="02010609060101010101" pitchFamily="49" charset="-122"/>
                <a:cs typeface="Times New Roman" panose="02020603050405020304" pitchFamily="18" charset="0"/>
              </a:rPr>
              <a:t>位置相关模型更容易聚合</a:t>
            </a:r>
            <a:endParaRPr lang="en-US" altLang="zh-CN" b="1" dirty="0">
              <a:solidFill>
                <a:srgbClr val="FF0000"/>
              </a:solidFill>
              <a:ea typeface="楷体" panose="02010609060101010101" pitchFamily="49" charset="-122"/>
              <a:cs typeface="Times New Roman" panose="02020603050405020304" pitchFamily="18" charset="0"/>
            </a:endParaRPr>
          </a:p>
        </p:txBody>
      </p:sp>
      <p:sp>
        <p:nvSpPr>
          <p:cNvPr id="199" name="矩形 198"/>
          <p:cNvSpPr/>
          <p:nvPr/>
        </p:nvSpPr>
        <p:spPr>
          <a:xfrm>
            <a:off x="314425" y="5309760"/>
            <a:ext cx="1843418" cy="830997"/>
          </a:xfrm>
          <a:prstGeom prst="rect">
            <a:avLst/>
          </a:prstGeom>
        </p:spPr>
        <p:txBody>
          <a:bodyPr wrap="square">
            <a:spAutoFit/>
          </a:bodyPr>
          <a:lstStyle/>
          <a:p>
            <a:pPr algn="ctr"/>
            <a:r>
              <a:rPr lang="zh-CN" altLang="en-US" b="1" dirty="0">
                <a:solidFill>
                  <a:schemeClr val="accent2">
                    <a:lumMod val="60000"/>
                    <a:lumOff val="40000"/>
                  </a:schemeClr>
                </a:solidFill>
                <a:ea typeface="楷体" panose="02010609060101010101" pitchFamily="49" charset="-122"/>
                <a:cs typeface="Times New Roman" panose="02020603050405020304" pitchFamily="18" charset="0"/>
                <a:sym typeface="Wingdings" panose="05000000000000000000" pitchFamily="2" charset="2"/>
              </a:rPr>
              <a:t>学习有序</a:t>
            </a:r>
            <a:r>
              <a:rPr lang="en-US" altLang="zh-CN" b="1" dirty="0">
                <a:solidFill>
                  <a:schemeClr val="accent2">
                    <a:lumMod val="60000"/>
                    <a:lumOff val="40000"/>
                  </a:schemeClr>
                </a:solidFill>
                <a:ea typeface="楷体" panose="02010609060101010101" pitchFamily="49" charset="-122"/>
                <a:cs typeface="Times New Roman" panose="02020603050405020304" pitchFamily="18" charset="0"/>
                <a:sym typeface="Wingdings" panose="05000000000000000000" pitchFamily="2" charset="2"/>
              </a:rPr>
              <a:t>/</a:t>
            </a:r>
            <a:r>
              <a:rPr lang="zh-CN" altLang="en-US" b="1" dirty="0">
                <a:solidFill>
                  <a:schemeClr val="accent2">
                    <a:lumMod val="60000"/>
                    <a:lumOff val="40000"/>
                  </a:schemeClr>
                </a:solidFill>
                <a:ea typeface="楷体" panose="02010609060101010101" pitchFamily="49" charset="-122"/>
                <a:cs typeface="Times New Roman" panose="02020603050405020304" pitchFamily="18" charset="0"/>
                <a:sym typeface="Wingdings" panose="05000000000000000000" pitchFamily="2" charset="2"/>
              </a:rPr>
              <a:t>位置相关模型</a:t>
            </a:r>
            <a:endParaRPr lang="zh-CN" altLang="en-US" b="1" dirty="0">
              <a:solidFill>
                <a:schemeClr val="accent2">
                  <a:lumMod val="60000"/>
                  <a:lumOff val="40000"/>
                </a:schemeClr>
              </a:solidFill>
              <a:ea typeface="楷体" panose="02010609060101010101" pitchFamily="49"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eaLnBrk="1" hangingPunct="1">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目录</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7" name="文本框 56"/>
          <p:cNvSpPr txBox="1"/>
          <p:nvPr/>
        </p:nvSpPr>
        <p:spPr>
          <a:xfrm>
            <a:off x="467544" y="1556792"/>
            <a:ext cx="8575956" cy="4708981"/>
          </a:xfrm>
          <a:prstGeom prst="rect">
            <a:avLst/>
          </a:prstGeom>
          <a:noFill/>
        </p:spPr>
        <p:txBody>
          <a:bodyPr wrap="square" rtlCol="0">
            <a:spAutoFit/>
          </a:bodyPr>
          <a:lstStyle/>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项目背景</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a:lnSpc>
                <a:spcPts val="3000"/>
              </a:lnSpc>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痛点难点分析</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现有解决方案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提出的解决方案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可扩展方向</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ea typeface="楷体" panose="02010609060101010101" pitchFamily="49" charset="-122"/>
                <a:cs typeface="Times New Roman" panose="02020603050405020304" pitchFamily="18" charset="0"/>
              </a:rPr>
              <a:t>技术落地应用</a:t>
            </a: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技术落地应用</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88" name="文本框 87"/>
          <p:cNvSpPr txBox="1"/>
          <p:nvPr/>
        </p:nvSpPr>
        <p:spPr>
          <a:xfrm>
            <a:off x="608128" y="4149080"/>
            <a:ext cx="3608370" cy="1754326"/>
          </a:xfrm>
          <a:prstGeom prst="rect">
            <a:avLst/>
          </a:prstGeom>
          <a:noFill/>
          <a:ln>
            <a:solidFill>
              <a:schemeClr val="tx1"/>
            </a:solidFill>
            <a:prstDash val="sysDash"/>
          </a:ln>
        </p:spPr>
        <p:txBody>
          <a:bodyPr wrap="square" rtlCol="0">
            <a:spAutoFit/>
          </a:bodyPr>
          <a:lstStyle/>
          <a:p>
            <a:r>
              <a:rPr lang="zh-CN" altLang="en-US" sz="1800" b="1" dirty="0">
                <a:ea typeface="楷体" panose="02010609060101010101" pitchFamily="49" charset="-122"/>
                <a:cs typeface="Times New Roman" panose="02020603050405020304" pitchFamily="18" charset="0"/>
              </a:rPr>
              <a:t>技术研究深化</a:t>
            </a:r>
            <a:r>
              <a:rPr lang="zh-CN" altLang="en-US" sz="1800" dirty="0">
                <a:ea typeface="楷体" panose="02010609060101010101" pitchFamily="49" charset="-122"/>
                <a:cs typeface="Times New Roman" panose="02020603050405020304" pitchFamily="18" charset="0"/>
              </a:rPr>
              <a:t>：</a:t>
            </a:r>
            <a:endParaRPr lang="en-US" altLang="zh-CN" sz="1800" dirty="0">
              <a:ea typeface="楷体" panose="02010609060101010101" pitchFamily="49" charset="-122"/>
              <a:cs typeface="Times New Roman" panose="02020603050405020304" pitchFamily="18" charset="0"/>
            </a:endParaRPr>
          </a:p>
          <a:p>
            <a:pPr marL="171450" indent="-1714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研究基于位置编码的特征预对齐技术</a:t>
            </a:r>
            <a:r>
              <a:rPr lang="en-US" altLang="zh-CN" sz="1800" dirty="0">
                <a:ea typeface="楷体" panose="02010609060101010101" pitchFamily="49" charset="-122"/>
                <a:cs typeface="Times New Roman" panose="02020603050405020304" pitchFamily="18" charset="0"/>
              </a:rPr>
              <a:t>(</a:t>
            </a:r>
            <a:r>
              <a:rPr lang="zh-CN" altLang="en-US" sz="1800" dirty="0">
                <a:solidFill>
                  <a:srgbClr val="FF0000"/>
                </a:solidFill>
                <a:ea typeface="楷体" panose="02010609060101010101" pitchFamily="49" charset="-122"/>
                <a:cs typeface="Times New Roman" panose="02020603050405020304" pitchFamily="18" charset="0"/>
              </a:rPr>
              <a:t>已和华为合作申请专利 </a:t>
            </a:r>
            <a:r>
              <a:rPr lang="en-US" altLang="zh-CN" sz="1800" dirty="0">
                <a:solidFill>
                  <a:srgbClr val="FF0000"/>
                </a:solidFill>
                <a:ea typeface="楷体" panose="02010609060101010101" pitchFamily="49" charset="-122"/>
                <a:cs typeface="Times New Roman" panose="02020603050405020304" pitchFamily="18" charset="0"/>
              </a:rPr>
              <a:t>+ CVPR 2022</a:t>
            </a:r>
            <a:r>
              <a:rPr lang="zh-CN" altLang="en-US" sz="1800" dirty="0">
                <a:solidFill>
                  <a:srgbClr val="FF0000"/>
                </a:solidFill>
                <a:ea typeface="楷体" panose="02010609060101010101" pitchFamily="49" charset="-122"/>
                <a:cs typeface="Times New Roman" panose="02020603050405020304" pitchFamily="18" charset="0"/>
              </a:rPr>
              <a:t>中稿</a:t>
            </a:r>
            <a:r>
              <a:rPr lang="en-US" altLang="zh-CN" sz="1800" dirty="0">
                <a:ea typeface="楷体" panose="02010609060101010101" pitchFamily="49" charset="-122"/>
                <a:cs typeface="Times New Roman" panose="02020603050405020304" pitchFamily="18" charset="0"/>
              </a:rPr>
              <a:t>)</a:t>
            </a:r>
          </a:p>
          <a:p>
            <a:pPr marL="171450" indent="-1714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研究基于有序</a:t>
            </a:r>
            <a:r>
              <a:rPr lang="en-US" altLang="zh-CN" sz="1800" dirty="0">
                <a:ea typeface="楷体" panose="02010609060101010101" pitchFamily="49" charset="-122"/>
                <a:cs typeface="Times New Roman" panose="02020603050405020304" pitchFamily="18" charset="0"/>
              </a:rPr>
              <a:t>/</a:t>
            </a:r>
            <a:r>
              <a:rPr lang="zh-CN" altLang="en-US" sz="1800" dirty="0">
                <a:ea typeface="楷体" panose="02010609060101010101" pitchFamily="49" charset="-122"/>
                <a:cs typeface="Times New Roman" panose="02020603050405020304" pitchFamily="18" charset="0"/>
              </a:rPr>
              <a:t>位置相关模型的分布式集成学习框架</a:t>
            </a:r>
          </a:p>
        </p:txBody>
      </p:sp>
      <p:sp>
        <p:nvSpPr>
          <p:cNvPr id="90" name="右箭头 89"/>
          <p:cNvSpPr/>
          <p:nvPr/>
        </p:nvSpPr>
        <p:spPr bwMode="auto">
          <a:xfrm rot="5400000">
            <a:off x="2137437" y="3469400"/>
            <a:ext cx="504056" cy="505236"/>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2" name="右箭头标注 91"/>
          <p:cNvSpPr/>
          <p:nvPr/>
        </p:nvSpPr>
        <p:spPr bwMode="auto">
          <a:xfrm>
            <a:off x="4359163" y="3001938"/>
            <a:ext cx="871550" cy="1440160"/>
          </a:xfrm>
          <a:prstGeom prst="rightArrowCallou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技术落地</a:t>
            </a:r>
          </a:p>
        </p:txBody>
      </p:sp>
      <p:sp>
        <p:nvSpPr>
          <p:cNvPr id="93" name="文本框 92"/>
          <p:cNvSpPr txBox="1"/>
          <p:nvPr/>
        </p:nvSpPr>
        <p:spPr>
          <a:xfrm>
            <a:off x="5373378" y="1582971"/>
            <a:ext cx="3576374" cy="4278094"/>
          </a:xfrm>
          <a:prstGeom prst="rect">
            <a:avLst/>
          </a:prstGeom>
          <a:noFill/>
          <a:ln>
            <a:solidFill>
              <a:schemeClr val="tx1"/>
            </a:solidFill>
            <a:prstDash val="sysDash"/>
          </a:ln>
        </p:spPr>
        <p:txBody>
          <a:bodyPr wrap="square" rtlCol="0">
            <a:spAutoFit/>
          </a:bodyPr>
          <a:lstStyle/>
          <a:p>
            <a:pPr algn="ctr"/>
            <a:r>
              <a:rPr lang="zh-CN" altLang="en-US" sz="2000" b="1" dirty="0">
                <a:ea typeface="楷体" panose="02010609060101010101" pitchFamily="49" charset="-122"/>
                <a:cs typeface="Times New Roman" panose="02020603050405020304" pitchFamily="18" charset="0"/>
              </a:rPr>
              <a:t>实际应用场景</a:t>
            </a:r>
            <a:endParaRPr lang="en-US" altLang="zh-CN" sz="2000" b="1" dirty="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zh-CN" altLang="en-US" sz="1800" b="1" dirty="0">
                <a:solidFill>
                  <a:srgbClr val="FF0000"/>
                </a:solidFill>
                <a:ea typeface="楷体" panose="02010609060101010101" pitchFamily="49" charset="-122"/>
                <a:cs typeface="Times New Roman" panose="02020603050405020304" pitchFamily="18" charset="0"/>
              </a:rPr>
              <a:t>多</a:t>
            </a:r>
            <a:r>
              <a:rPr lang="en-US" altLang="zh-CN" sz="1800" b="1" dirty="0">
                <a:solidFill>
                  <a:srgbClr val="FF0000"/>
                </a:solidFill>
                <a:ea typeface="楷体" panose="02010609060101010101" pitchFamily="49" charset="-122"/>
                <a:cs typeface="Times New Roman" panose="02020603050405020304" pitchFamily="18" charset="0"/>
              </a:rPr>
              <a:t>APP</a:t>
            </a:r>
            <a:r>
              <a:rPr lang="zh-CN" altLang="en-US" sz="1800" b="1" dirty="0">
                <a:solidFill>
                  <a:srgbClr val="FF0000"/>
                </a:solidFill>
                <a:ea typeface="楷体" panose="02010609060101010101" pitchFamily="49" charset="-122"/>
                <a:cs typeface="Times New Roman" panose="02020603050405020304" pitchFamily="18" charset="0"/>
              </a:rPr>
              <a:t>智能业务感知：</a:t>
            </a:r>
            <a:r>
              <a:rPr lang="zh-CN" altLang="en-US" sz="1800" dirty="0">
                <a:ea typeface="楷体" panose="02010609060101010101" pitchFamily="49" charset="-122"/>
                <a:cs typeface="Times New Roman" panose="02020603050405020304" pitchFamily="18" charset="0"/>
              </a:rPr>
              <a:t>根据流量包对</a:t>
            </a:r>
            <a:r>
              <a:rPr lang="en-US" altLang="zh-CN" sz="1800" dirty="0">
                <a:ea typeface="楷体" panose="02010609060101010101" pitchFamily="49" charset="-122"/>
                <a:cs typeface="Times New Roman" panose="02020603050405020304" pitchFamily="18" charset="0"/>
              </a:rPr>
              <a:t>APP</a:t>
            </a:r>
            <a:r>
              <a:rPr lang="zh-CN" altLang="en-US" sz="1800" dirty="0">
                <a:ea typeface="楷体" panose="02010609060101010101" pitchFamily="49" charset="-122"/>
                <a:cs typeface="Times New Roman" panose="02020603050405020304" pitchFamily="18" charset="0"/>
              </a:rPr>
              <a:t>类型进行识别，但是不能将用户流量包聚集到服务器训练（</a:t>
            </a:r>
            <a:r>
              <a:rPr lang="zh-CN" altLang="en-US" sz="1800" b="1" u="sng" dirty="0">
                <a:ea typeface="楷体" panose="02010609060101010101" pitchFamily="49" charset="-122"/>
                <a:cs typeface="Times New Roman" panose="02020603050405020304" pitchFamily="18" charset="0"/>
              </a:rPr>
              <a:t>已验证</a:t>
            </a:r>
            <a:r>
              <a:rPr lang="zh-CN" altLang="en-US" sz="1800" dirty="0">
                <a:ea typeface="楷体" panose="02010609060101010101" pitchFamily="49" charset="-122"/>
                <a:cs typeface="Times New Roman" panose="02020603050405020304" pitchFamily="18" charset="0"/>
              </a:rPr>
              <a:t>）</a:t>
            </a:r>
            <a:endParaRPr lang="en-US" altLang="zh-CN" sz="1800" dirty="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endParaRPr lang="en-US" altLang="zh-CN" sz="1800" b="1" dirty="0">
              <a:solidFill>
                <a:srgbClr val="FF0000"/>
              </a:solidFill>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en-US" altLang="zh-CN" sz="1800" b="1" dirty="0">
                <a:solidFill>
                  <a:srgbClr val="FF0000"/>
                </a:solidFill>
                <a:ea typeface="楷体" panose="02010609060101010101" pitchFamily="49" charset="-122"/>
                <a:cs typeface="Times New Roman" panose="02020603050405020304" pitchFamily="18" charset="0"/>
              </a:rPr>
              <a:t>ONT/OLT</a:t>
            </a:r>
            <a:r>
              <a:rPr lang="zh-CN" altLang="en-US" sz="1800" b="1" dirty="0">
                <a:solidFill>
                  <a:srgbClr val="FF0000"/>
                </a:solidFill>
                <a:ea typeface="楷体" panose="02010609060101010101" pitchFamily="49" charset="-122"/>
                <a:cs typeface="Times New Roman" panose="02020603050405020304" pitchFamily="18" charset="0"/>
              </a:rPr>
              <a:t>应用识别</a:t>
            </a:r>
            <a:r>
              <a:rPr lang="zh-CN" altLang="en-US" sz="1800" dirty="0">
                <a:ea typeface="楷体" panose="02010609060101010101" pitchFamily="49" charset="-122"/>
                <a:cs typeface="Times New Roman" panose="02020603050405020304" pitchFamily="18" charset="0"/>
              </a:rPr>
              <a:t>：对家庭光猫的用户流量进行应用识别，需根据以往模型构建新场景下的模型（待验证）</a:t>
            </a:r>
            <a:endParaRPr lang="en-US" altLang="zh-CN" sz="1800" dirty="0">
              <a:ea typeface="楷体" panose="02010609060101010101" pitchFamily="49" charset="-122"/>
              <a:cs typeface="Times New Roman" panose="02020603050405020304" pitchFamily="18" charset="0"/>
            </a:endParaRPr>
          </a:p>
          <a:p>
            <a:endParaRPr lang="en-US" altLang="zh-CN" sz="1800" dirty="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ü"/>
            </a:pPr>
            <a:r>
              <a:rPr lang="en-US" altLang="zh-CN" sz="1800" b="1" dirty="0">
                <a:solidFill>
                  <a:srgbClr val="FF0000"/>
                </a:solidFill>
                <a:ea typeface="楷体" panose="02010609060101010101" pitchFamily="49" charset="-122"/>
                <a:cs typeface="Times New Roman" panose="02020603050405020304" pitchFamily="18" charset="0"/>
              </a:rPr>
              <a:t>DC</a:t>
            </a:r>
            <a:r>
              <a:rPr lang="zh-CN" altLang="en-US" sz="1800" b="1" dirty="0">
                <a:solidFill>
                  <a:srgbClr val="FF0000"/>
                </a:solidFill>
                <a:ea typeface="楷体" panose="02010609060101010101" pitchFamily="49" charset="-122"/>
                <a:cs typeface="Times New Roman" panose="02020603050405020304" pitchFamily="18" charset="0"/>
              </a:rPr>
              <a:t>节能模型构建</a:t>
            </a:r>
            <a:r>
              <a:rPr lang="zh-CN" altLang="en-US" sz="1800" dirty="0">
                <a:ea typeface="楷体" panose="02010609060101010101" pitchFamily="49" charset="-122"/>
                <a:cs typeface="Times New Roman" panose="02020603050405020304" pitchFamily="18" charset="0"/>
              </a:rPr>
              <a:t>：节能模型随时间场景特异，需根据现有的节能模型推导出合适的新节点模型，减少成本（待验证）</a:t>
            </a:r>
            <a:endParaRPr lang="en-US" altLang="zh-CN" sz="1800" dirty="0">
              <a:ea typeface="楷体" panose="02010609060101010101" pitchFamily="49" charset="-122"/>
              <a:cs typeface="Times New Roman" panose="02020603050405020304" pitchFamily="18" charset="0"/>
            </a:endParaRPr>
          </a:p>
        </p:txBody>
      </p:sp>
      <p:grpSp>
        <p:nvGrpSpPr>
          <p:cNvPr id="55" name="组合 54"/>
          <p:cNvGrpSpPr/>
          <p:nvPr/>
        </p:nvGrpSpPr>
        <p:grpSpPr>
          <a:xfrm>
            <a:off x="949305" y="1500173"/>
            <a:ext cx="2880320" cy="1856819"/>
            <a:chOff x="755576" y="1772816"/>
            <a:chExt cx="2195063" cy="1437538"/>
          </a:xfrm>
        </p:grpSpPr>
        <p:sp>
          <p:nvSpPr>
            <p:cNvPr id="94" name="椭圆 93"/>
            <p:cNvSpPr/>
            <p:nvPr/>
          </p:nvSpPr>
          <p:spPr bwMode="auto">
            <a:xfrm>
              <a:off x="790400" y="1781233"/>
              <a:ext cx="1008112" cy="1008112"/>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32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5" name="椭圆 94"/>
            <p:cNvSpPr/>
            <p:nvPr/>
          </p:nvSpPr>
          <p:spPr bwMode="auto">
            <a:xfrm>
              <a:off x="1870520" y="1772816"/>
              <a:ext cx="1008112" cy="1008112"/>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32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6" name="文本框 95"/>
            <p:cNvSpPr txBox="1"/>
            <p:nvPr/>
          </p:nvSpPr>
          <p:spPr>
            <a:xfrm>
              <a:off x="898412" y="1953706"/>
              <a:ext cx="792088" cy="643353"/>
            </a:xfrm>
            <a:prstGeom prst="rect">
              <a:avLst/>
            </a:prstGeom>
            <a:noFill/>
          </p:spPr>
          <p:txBody>
            <a:bodyPr wrap="square" rtlCol="0">
              <a:spAutoFit/>
            </a:bodyPr>
            <a:lstStyle/>
            <a:p>
              <a:pPr algn="ctr"/>
              <a:r>
                <a:rPr lang="zh-CN" altLang="en-US" dirty="0">
                  <a:ea typeface="楷体" panose="02010609060101010101" pitchFamily="49" charset="-122"/>
                  <a:cs typeface="Times New Roman" panose="02020603050405020304" pitchFamily="18" charset="0"/>
                </a:rPr>
                <a:t>隐私保护</a:t>
              </a:r>
            </a:p>
          </p:txBody>
        </p:sp>
        <p:sp>
          <p:nvSpPr>
            <p:cNvPr id="97" name="文本框 96"/>
            <p:cNvSpPr txBox="1"/>
            <p:nvPr/>
          </p:nvSpPr>
          <p:spPr>
            <a:xfrm>
              <a:off x="1973141" y="1954927"/>
              <a:ext cx="828092" cy="643353"/>
            </a:xfrm>
            <a:prstGeom prst="rect">
              <a:avLst/>
            </a:prstGeom>
            <a:noFill/>
          </p:spPr>
          <p:txBody>
            <a:bodyPr wrap="square" rtlCol="0">
              <a:spAutoFit/>
            </a:bodyPr>
            <a:lstStyle/>
            <a:p>
              <a:pPr algn="ctr"/>
              <a:r>
                <a:rPr lang="zh-CN" altLang="en-US" dirty="0">
                  <a:ea typeface="楷体" panose="02010609060101010101" pitchFamily="49" charset="-122"/>
                  <a:cs typeface="Times New Roman" panose="02020603050405020304" pitchFamily="18" charset="0"/>
                </a:rPr>
                <a:t>数据异构</a:t>
              </a:r>
            </a:p>
          </p:txBody>
        </p:sp>
        <p:sp>
          <p:nvSpPr>
            <p:cNvPr id="98" name="文本框 97"/>
            <p:cNvSpPr txBox="1"/>
            <p:nvPr/>
          </p:nvSpPr>
          <p:spPr>
            <a:xfrm>
              <a:off x="755576" y="2852936"/>
              <a:ext cx="2195063" cy="357418"/>
            </a:xfrm>
            <a:prstGeom prst="rect">
              <a:avLst/>
            </a:prstGeom>
            <a:noFill/>
          </p:spPr>
          <p:txBody>
            <a:bodyPr wrap="square" rtlCol="0">
              <a:spAutoFit/>
            </a:bodyPr>
            <a:lstStyle/>
            <a:p>
              <a:pPr algn="ctr"/>
              <a:r>
                <a:rPr lang="zh-CN" altLang="en-US" dirty="0">
                  <a:ea typeface="楷体" panose="02010609060101010101" pitchFamily="49" charset="-122"/>
                  <a:cs typeface="Times New Roman" panose="02020603050405020304" pitchFamily="18" charset="0"/>
                </a:rPr>
                <a:t>分布式模型重用</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多</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APP</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智能业务感知背景</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7" name="文本框 16"/>
          <p:cNvSpPr txBox="1"/>
          <p:nvPr/>
        </p:nvSpPr>
        <p:spPr>
          <a:xfrm>
            <a:off x="229117" y="1258229"/>
            <a:ext cx="8914883" cy="830997"/>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智能业务感知</a:t>
            </a:r>
            <a:r>
              <a:rPr lang="en-US" altLang="zh-CN" dirty="0">
                <a:ea typeface="楷体" panose="02010609060101010101" pitchFamily="49" charset="-122"/>
                <a:cs typeface="Times New Roman" panose="02020603050405020304" pitchFamily="18" charset="0"/>
              </a:rPr>
              <a:t>(Service Awareness, SA)</a:t>
            </a:r>
            <a:r>
              <a:rPr lang="zh-CN" altLang="en-US" dirty="0">
                <a:ea typeface="楷体" panose="02010609060101010101" pitchFamily="49" charset="-122"/>
                <a:cs typeface="Times New Roman" panose="02020603050405020304" pitchFamily="18" charset="0"/>
              </a:rPr>
              <a:t>： </a:t>
            </a:r>
            <a:endParaRPr lang="en-US" altLang="zh-CN" dirty="0">
              <a:ea typeface="楷体" panose="02010609060101010101" pitchFamily="49" charset="-122"/>
              <a:cs typeface="Times New Roman" panose="02020603050405020304" pitchFamily="18" charset="0"/>
            </a:endParaRPr>
          </a:p>
          <a:p>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通过机器学习从字节流中检测该流量来自的具体应用</a:t>
            </a:r>
          </a:p>
        </p:txBody>
      </p:sp>
      <p:sp>
        <p:nvSpPr>
          <p:cNvPr id="19" name="文本框 18"/>
          <p:cNvSpPr txBox="1"/>
          <p:nvPr/>
        </p:nvSpPr>
        <p:spPr>
          <a:xfrm>
            <a:off x="323528" y="2167926"/>
            <a:ext cx="8136904" cy="2154436"/>
          </a:xfrm>
          <a:prstGeom prst="rect">
            <a:avLst/>
          </a:prstGeom>
          <a:noFill/>
        </p:spPr>
        <p:txBody>
          <a:bodyPr wrap="square" rtlCol="0">
            <a:spAutoFit/>
          </a:bodyPr>
          <a:lstStyle/>
          <a:p>
            <a:r>
              <a:rPr lang="zh-CN" altLang="en-US" sz="2000" dirty="0">
                <a:ea typeface="楷体" panose="02010609060101010101" pitchFamily="49" charset="-122"/>
                <a:cs typeface="Times New Roman" panose="02020603050405020304" pitchFamily="18" charset="0"/>
              </a:rPr>
              <a:t>问题描述：</a:t>
            </a:r>
            <a:endParaRPr lang="en-US" altLang="zh-CN" sz="2000" dirty="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单一局点上训练</a:t>
            </a:r>
            <a:r>
              <a:rPr lang="en-US" altLang="zh-CN" sz="1800" dirty="0">
                <a:ea typeface="楷体" panose="02010609060101010101" pitchFamily="49" charset="-122"/>
                <a:cs typeface="Times New Roman" panose="02020603050405020304" pitchFamily="18" charset="0"/>
              </a:rPr>
              <a:t>SA</a:t>
            </a:r>
            <a:r>
              <a:rPr lang="zh-CN" altLang="en-US" sz="1800" dirty="0">
                <a:ea typeface="楷体" panose="02010609060101010101" pitchFamily="49" charset="-122"/>
                <a:cs typeface="Times New Roman" panose="02020603050405020304" pitchFamily="18" charset="0"/>
              </a:rPr>
              <a:t>模型需要大量的数据支持</a:t>
            </a:r>
          </a:p>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若要借助多方之间的数据进行合作，需要保护数据隐私</a:t>
            </a:r>
          </a:p>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现有数据包括</a:t>
            </a:r>
            <a:r>
              <a:rPr lang="en-US" altLang="zh-CN" sz="1800" dirty="0">
                <a:ea typeface="楷体" panose="02010609060101010101" pitchFamily="49" charset="-122"/>
                <a:cs typeface="Times New Roman" panose="02020603050405020304" pitchFamily="18" charset="0"/>
              </a:rPr>
              <a:t>3</a:t>
            </a:r>
            <a:r>
              <a:rPr lang="zh-CN" altLang="en-US" sz="1800" dirty="0">
                <a:ea typeface="楷体" panose="02010609060101010101" pitchFamily="49" charset="-122"/>
                <a:cs typeface="Times New Roman" panose="02020603050405020304" pitchFamily="18" charset="0"/>
              </a:rPr>
              <a:t>个局点，</a:t>
            </a:r>
            <a:r>
              <a:rPr lang="en-US" altLang="zh-CN" sz="1800" dirty="0">
                <a:ea typeface="楷体" panose="02010609060101010101" pitchFamily="49" charset="-122"/>
                <a:cs typeface="Times New Roman" panose="02020603050405020304" pitchFamily="18" charset="0"/>
              </a:rPr>
              <a:t>SA</a:t>
            </a:r>
            <a:r>
              <a:rPr lang="zh-CN" altLang="en-US" sz="1800" dirty="0">
                <a:ea typeface="楷体" panose="02010609060101010101" pitchFamily="49" charset="-122"/>
                <a:cs typeface="Times New Roman" panose="02020603050405020304" pitchFamily="18" charset="0"/>
              </a:rPr>
              <a:t>目标分类是</a:t>
            </a:r>
            <a:r>
              <a:rPr lang="en-US" altLang="zh-CN" sz="1800" dirty="0">
                <a:ea typeface="楷体" panose="02010609060101010101" pitchFamily="49" charset="-122"/>
                <a:cs typeface="Times New Roman" panose="02020603050405020304" pitchFamily="18" charset="0"/>
              </a:rPr>
              <a:t>36</a:t>
            </a:r>
            <a:r>
              <a:rPr lang="zh-CN" altLang="en-US" sz="1800" dirty="0">
                <a:ea typeface="楷体" panose="02010609060101010101" pitchFamily="49" charset="-122"/>
                <a:cs typeface="Times New Roman" panose="02020603050405020304" pitchFamily="18" charset="0"/>
              </a:rPr>
              <a:t>分类</a:t>
            </a:r>
            <a:endParaRPr lang="en-US" altLang="zh-CN" sz="1800" dirty="0">
              <a:ea typeface="楷体" panose="02010609060101010101" pitchFamily="49" charset="-122"/>
              <a:cs typeface="Times New Roman" panose="02020603050405020304" pitchFamily="18" charset="0"/>
            </a:endParaRPr>
          </a:p>
          <a:p>
            <a:endParaRPr lang="en-US" altLang="zh-CN" sz="1800" dirty="0">
              <a:ea typeface="楷体" panose="02010609060101010101" pitchFamily="49" charset="-122"/>
              <a:cs typeface="Times New Roman" panose="02020603050405020304" pitchFamily="18" charset="0"/>
            </a:endParaRPr>
          </a:p>
          <a:p>
            <a:r>
              <a:rPr lang="zh-CN" altLang="en-US" sz="2000" dirty="0">
                <a:ea typeface="楷体" panose="02010609060101010101" pitchFamily="49" charset="-122"/>
                <a:cs typeface="Times New Roman" panose="02020603050405020304" pitchFamily="18" charset="0"/>
              </a:rPr>
              <a:t>项目目标：</a:t>
            </a:r>
            <a:endParaRPr lang="en-US" altLang="zh-CN" sz="2000" dirty="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1800" dirty="0">
                <a:ea typeface="楷体" panose="02010609060101010101" pitchFamily="49" charset="-122"/>
                <a:cs typeface="Times New Roman" panose="02020603050405020304" pitchFamily="18" charset="0"/>
              </a:rPr>
              <a:t>在数据隐私保护的条件下联合三方数据来提升</a:t>
            </a:r>
            <a:r>
              <a:rPr lang="en-US" altLang="zh-CN" sz="1800" dirty="0">
                <a:ea typeface="楷体" panose="02010609060101010101" pitchFamily="49" charset="-122"/>
                <a:cs typeface="Times New Roman" panose="02020603050405020304" pitchFamily="18" charset="0"/>
              </a:rPr>
              <a:t>SA</a:t>
            </a:r>
            <a:r>
              <a:rPr lang="zh-CN" altLang="en-US" sz="1800" dirty="0">
                <a:ea typeface="楷体" panose="02010609060101010101" pitchFamily="49" charset="-122"/>
                <a:cs typeface="Times New Roman" panose="02020603050405020304" pitchFamily="18" charset="0"/>
              </a:rPr>
              <a:t>模型的性能</a:t>
            </a:r>
          </a:p>
        </p:txBody>
      </p:sp>
      <p:sp>
        <p:nvSpPr>
          <p:cNvPr id="23" name="文本框 22"/>
          <p:cNvSpPr txBox="1"/>
          <p:nvPr/>
        </p:nvSpPr>
        <p:spPr>
          <a:xfrm>
            <a:off x="395536" y="4468470"/>
            <a:ext cx="8136904" cy="677108"/>
          </a:xfrm>
          <a:prstGeom prst="rect">
            <a:avLst/>
          </a:prstGeom>
          <a:noFill/>
        </p:spPr>
        <p:txBody>
          <a:bodyPr wrap="square" rtlCol="0">
            <a:spAutoFit/>
          </a:bodyPr>
          <a:lstStyle/>
          <a:p>
            <a:r>
              <a:rPr lang="en-US" altLang="zh-CN" sz="2000" dirty="0">
                <a:ea typeface="楷体" panose="02010609060101010101" pitchFamily="49" charset="-122"/>
                <a:cs typeface="Times New Roman" panose="02020603050405020304" pitchFamily="18" charset="0"/>
              </a:rPr>
              <a:t>SA</a:t>
            </a:r>
            <a:r>
              <a:rPr lang="zh-CN" altLang="en-US" sz="2000" dirty="0">
                <a:ea typeface="楷体" panose="02010609060101010101" pitchFamily="49" charset="-122"/>
                <a:cs typeface="Times New Roman" panose="02020603050405020304" pitchFamily="18" charset="0"/>
              </a:rPr>
              <a:t>机器学习问题抽象：</a:t>
            </a:r>
            <a:endParaRPr lang="en-US" altLang="zh-CN" sz="2000" dirty="0">
              <a:ea typeface="楷体" panose="02010609060101010101" pitchFamily="49" charset="-122"/>
              <a:cs typeface="Times New Roman" panose="02020603050405020304" pitchFamily="18" charset="0"/>
            </a:endParaRPr>
          </a:p>
          <a:p>
            <a:r>
              <a:rPr lang="en-US" altLang="zh-CN" sz="1800" dirty="0">
                <a:ea typeface="楷体" panose="02010609060101010101" pitchFamily="49" charset="-122"/>
                <a:cs typeface="Times New Roman" panose="02020603050405020304" pitchFamily="18" charset="0"/>
              </a:rPr>
              <a:t>    -- </a:t>
            </a:r>
            <a:r>
              <a:rPr lang="zh-CN" altLang="en-US" sz="1800" dirty="0">
                <a:ea typeface="楷体" panose="02010609060101010101" pitchFamily="49" charset="-122"/>
                <a:cs typeface="Times New Roman" panose="02020603050405020304" pitchFamily="18" charset="0"/>
              </a:rPr>
              <a:t>从字节流中检测具体应用的过程使用</a:t>
            </a:r>
            <a:r>
              <a:rPr lang="en-US" altLang="zh-CN" sz="1800" dirty="0">
                <a:ea typeface="楷体" panose="02010609060101010101" pitchFamily="49" charset="-122"/>
                <a:cs typeface="Times New Roman" panose="02020603050405020304" pitchFamily="18" charset="0"/>
              </a:rPr>
              <a:t>CNN</a:t>
            </a:r>
            <a:r>
              <a:rPr lang="zh-CN" altLang="en-US" sz="1800" dirty="0">
                <a:ea typeface="楷体" panose="02010609060101010101" pitchFamily="49" charset="-122"/>
                <a:cs typeface="Times New Roman" panose="02020603050405020304" pitchFamily="18" charset="0"/>
              </a:rPr>
              <a:t>分类模型进行建模</a:t>
            </a:r>
          </a:p>
        </p:txBody>
      </p:sp>
      <p:sp>
        <p:nvSpPr>
          <p:cNvPr id="24" name="矩形 23"/>
          <p:cNvSpPr/>
          <p:nvPr/>
        </p:nvSpPr>
        <p:spPr>
          <a:xfrm>
            <a:off x="716800" y="5421590"/>
            <a:ext cx="2674961" cy="696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：字节流数据</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大小为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256</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文本框 24"/>
          <p:cNvSpPr txBox="1"/>
          <p:nvPr/>
        </p:nvSpPr>
        <p:spPr>
          <a:xfrm>
            <a:off x="4368911" y="5582272"/>
            <a:ext cx="125559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CNN</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右箭头 25"/>
          <p:cNvSpPr/>
          <p:nvPr/>
        </p:nvSpPr>
        <p:spPr>
          <a:xfrm>
            <a:off x="3637419" y="5705677"/>
            <a:ext cx="624388" cy="12786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8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右箭头 26"/>
          <p:cNvSpPr/>
          <p:nvPr/>
        </p:nvSpPr>
        <p:spPr>
          <a:xfrm>
            <a:off x="5731610" y="5703007"/>
            <a:ext cx="624388" cy="12786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8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iconfont-1187-867825"/>
          <p:cNvSpPr>
            <a:spLocks noChangeAspect="1"/>
          </p:cNvSpPr>
          <p:nvPr/>
        </p:nvSpPr>
        <p:spPr bwMode="auto">
          <a:xfrm>
            <a:off x="6679829" y="5387663"/>
            <a:ext cx="412451" cy="336014"/>
          </a:xfrm>
          <a:custGeom>
            <a:avLst/>
            <a:gdLst>
              <a:gd name="T0" fmla="*/ 8666 w 12803"/>
              <a:gd name="T1" fmla="*/ 3155 h 10430"/>
              <a:gd name="T2" fmla="*/ 9103 w 12803"/>
              <a:gd name="T3" fmla="*/ 3183 h 10430"/>
              <a:gd name="T4" fmla="*/ 4531 w 12803"/>
              <a:gd name="T5" fmla="*/ 0 h 10430"/>
              <a:gd name="T6" fmla="*/ 0 w 12803"/>
              <a:gd name="T7" fmla="*/ 3854 h 10430"/>
              <a:gd name="T8" fmla="*/ 1813 w 12803"/>
              <a:gd name="T9" fmla="*/ 6914 h 10430"/>
              <a:gd name="T10" fmla="*/ 1360 w 12803"/>
              <a:gd name="T11" fmla="*/ 8276 h 10430"/>
              <a:gd name="T12" fmla="*/ 2945 w 12803"/>
              <a:gd name="T13" fmla="*/ 7483 h 10430"/>
              <a:gd name="T14" fmla="*/ 4531 w 12803"/>
              <a:gd name="T15" fmla="*/ 7709 h 10430"/>
              <a:gd name="T16" fmla="*/ 4954 w 12803"/>
              <a:gd name="T17" fmla="*/ 7692 h 10430"/>
              <a:gd name="T18" fmla="*/ 4814 w 12803"/>
              <a:gd name="T19" fmla="*/ 6742 h 10430"/>
              <a:gd name="T20" fmla="*/ 8666 w 12803"/>
              <a:gd name="T21" fmla="*/ 3155 h 10430"/>
              <a:gd name="T22" fmla="*/ 6230 w 12803"/>
              <a:gd name="T23" fmla="*/ 1927 h 10430"/>
              <a:gd name="T24" fmla="*/ 6797 w 12803"/>
              <a:gd name="T25" fmla="*/ 2493 h 10430"/>
              <a:gd name="T26" fmla="*/ 6230 w 12803"/>
              <a:gd name="T27" fmla="*/ 3059 h 10430"/>
              <a:gd name="T28" fmla="*/ 5551 w 12803"/>
              <a:gd name="T29" fmla="*/ 2493 h 10430"/>
              <a:gd name="T30" fmla="*/ 6230 w 12803"/>
              <a:gd name="T31" fmla="*/ 1927 h 10430"/>
              <a:gd name="T32" fmla="*/ 3059 w 12803"/>
              <a:gd name="T33" fmla="*/ 3059 h 10430"/>
              <a:gd name="T34" fmla="*/ 2376 w 12803"/>
              <a:gd name="T35" fmla="*/ 2493 h 10430"/>
              <a:gd name="T36" fmla="*/ 3059 w 12803"/>
              <a:gd name="T37" fmla="*/ 1927 h 10430"/>
              <a:gd name="T38" fmla="*/ 3625 w 12803"/>
              <a:gd name="T39" fmla="*/ 2493 h 10430"/>
              <a:gd name="T40" fmla="*/ 3059 w 12803"/>
              <a:gd name="T41" fmla="*/ 3059 h 10430"/>
              <a:gd name="T42" fmla="*/ 3059 w 12803"/>
              <a:gd name="T43" fmla="*/ 3059 h 10430"/>
              <a:gd name="T44" fmla="*/ 12803 w 12803"/>
              <a:gd name="T45" fmla="*/ 6687 h 10430"/>
              <a:gd name="T46" fmla="*/ 8953 w 12803"/>
              <a:gd name="T47" fmla="*/ 3399 h 10430"/>
              <a:gd name="T48" fmla="*/ 5099 w 12803"/>
              <a:gd name="T49" fmla="*/ 6687 h 10430"/>
              <a:gd name="T50" fmla="*/ 8953 w 12803"/>
              <a:gd name="T51" fmla="*/ 9975 h 10430"/>
              <a:gd name="T52" fmla="*/ 10313 w 12803"/>
              <a:gd name="T53" fmla="*/ 9749 h 10430"/>
              <a:gd name="T54" fmla="*/ 11555 w 12803"/>
              <a:gd name="T55" fmla="*/ 10430 h 10430"/>
              <a:gd name="T56" fmla="*/ 11214 w 12803"/>
              <a:gd name="T57" fmla="*/ 9297 h 10430"/>
              <a:gd name="T58" fmla="*/ 12803 w 12803"/>
              <a:gd name="T59" fmla="*/ 6687 h 10430"/>
              <a:gd name="T60" fmla="*/ 7703 w 12803"/>
              <a:gd name="T61" fmla="*/ 6120 h 10430"/>
              <a:gd name="T62" fmla="*/ 7250 w 12803"/>
              <a:gd name="T63" fmla="*/ 5667 h 10430"/>
              <a:gd name="T64" fmla="*/ 7703 w 12803"/>
              <a:gd name="T65" fmla="*/ 5214 h 10430"/>
              <a:gd name="T66" fmla="*/ 8270 w 12803"/>
              <a:gd name="T67" fmla="*/ 5667 h 10430"/>
              <a:gd name="T68" fmla="*/ 7703 w 12803"/>
              <a:gd name="T69" fmla="*/ 6120 h 10430"/>
              <a:gd name="T70" fmla="*/ 10196 w 12803"/>
              <a:gd name="T71" fmla="*/ 6120 h 10430"/>
              <a:gd name="T72" fmla="*/ 9745 w 12803"/>
              <a:gd name="T73" fmla="*/ 5667 h 10430"/>
              <a:gd name="T74" fmla="*/ 10196 w 12803"/>
              <a:gd name="T75" fmla="*/ 5214 h 10430"/>
              <a:gd name="T76" fmla="*/ 10763 w 12803"/>
              <a:gd name="T77" fmla="*/ 5667 h 10430"/>
              <a:gd name="T78" fmla="*/ 10196 w 12803"/>
              <a:gd name="T79" fmla="*/ 6120 h 10430"/>
              <a:gd name="T80" fmla="*/ 10196 w 12803"/>
              <a:gd name="T81" fmla="*/ 6120 h 10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03" h="10430">
                <a:moveTo>
                  <a:pt x="8666" y="3155"/>
                </a:moveTo>
                <a:cubicBezTo>
                  <a:pt x="8813" y="3155"/>
                  <a:pt x="8958" y="3167"/>
                  <a:pt x="9103" y="3183"/>
                </a:cubicBezTo>
                <a:cubicBezTo>
                  <a:pt x="8711" y="1357"/>
                  <a:pt x="6760" y="0"/>
                  <a:pt x="4531" y="0"/>
                </a:cubicBezTo>
                <a:cubicBezTo>
                  <a:pt x="2040" y="0"/>
                  <a:pt x="0" y="1697"/>
                  <a:pt x="0" y="3854"/>
                </a:cubicBezTo>
                <a:cubicBezTo>
                  <a:pt x="0" y="5098"/>
                  <a:pt x="679" y="6120"/>
                  <a:pt x="1813" y="6914"/>
                </a:cubicBezTo>
                <a:lnTo>
                  <a:pt x="1360" y="8276"/>
                </a:lnTo>
                <a:lnTo>
                  <a:pt x="2945" y="7483"/>
                </a:lnTo>
                <a:cubicBezTo>
                  <a:pt x="3511" y="7594"/>
                  <a:pt x="3966" y="7709"/>
                  <a:pt x="4531" y="7709"/>
                </a:cubicBezTo>
                <a:cubicBezTo>
                  <a:pt x="4674" y="7709"/>
                  <a:pt x="4815" y="7703"/>
                  <a:pt x="4954" y="7692"/>
                </a:cubicBezTo>
                <a:cubicBezTo>
                  <a:pt x="4866" y="7389"/>
                  <a:pt x="4814" y="7072"/>
                  <a:pt x="4814" y="6742"/>
                </a:cubicBezTo>
                <a:cubicBezTo>
                  <a:pt x="4815" y="4762"/>
                  <a:pt x="6514" y="3155"/>
                  <a:pt x="8666" y="3155"/>
                </a:cubicBezTo>
                <a:close/>
                <a:moveTo>
                  <a:pt x="6230" y="1927"/>
                </a:moveTo>
                <a:cubicBezTo>
                  <a:pt x="6573" y="1927"/>
                  <a:pt x="6797" y="2152"/>
                  <a:pt x="6797" y="2493"/>
                </a:cubicBezTo>
                <a:cubicBezTo>
                  <a:pt x="6797" y="2832"/>
                  <a:pt x="6573" y="3059"/>
                  <a:pt x="6230" y="3059"/>
                </a:cubicBezTo>
                <a:cubicBezTo>
                  <a:pt x="5892" y="3059"/>
                  <a:pt x="5551" y="2832"/>
                  <a:pt x="5551" y="2493"/>
                </a:cubicBezTo>
                <a:cubicBezTo>
                  <a:pt x="5551" y="2151"/>
                  <a:pt x="5891" y="1927"/>
                  <a:pt x="6230" y="1927"/>
                </a:cubicBezTo>
                <a:close/>
                <a:moveTo>
                  <a:pt x="3059" y="3059"/>
                </a:moveTo>
                <a:cubicBezTo>
                  <a:pt x="2719" y="3059"/>
                  <a:pt x="2376" y="2832"/>
                  <a:pt x="2376" y="2493"/>
                </a:cubicBezTo>
                <a:cubicBezTo>
                  <a:pt x="2376" y="2152"/>
                  <a:pt x="2719" y="1927"/>
                  <a:pt x="3059" y="1927"/>
                </a:cubicBezTo>
                <a:cubicBezTo>
                  <a:pt x="3399" y="1927"/>
                  <a:pt x="3625" y="2151"/>
                  <a:pt x="3625" y="2493"/>
                </a:cubicBezTo>
                <a:cubicBezTo>
                  <a:pt x="3625" y="2832"/>
                  <a:pt x="3399" y="3059"/>
                  <a:pt x="3059" y="3059"/>
                </a:cubicBezTo>
                <a:close/>
                <a:moveTo>
                  <a:pt x="3059" y="3059"/>
                </a:moveTo>
                <a:close/>
                <a:moveTo>
                  <a:pt x="12803" y="6687"/>
                </a:moveTo>
                <a:cubicBezTo>
                  <a:pt x="12803" y="4876"/>
                  <a:pt x="10989" y="3399"/>
                  <a:pt x="8953" y="3399"/>
                </a:cubicBezTo>
                <a:cubicBezTo>
                  <a:pt x="6797" y="3399"/>
                  <a:pt x="5099" y="4877"/>
                  <a:pt x="5099" y="6687"/>
                </a:cubicBezTo>
                <a:cubicBezTo>
                  <a:pt x="5099" y="8504"/>
                  <a:pt x="6797" y="9975"/>
                  <a:pt x="8953" y="9975"/>
                </a:cubicBezTo>
                <a:cubicBezTo>
                  <a:pt x="9404" y="9975"/>
                  <a:pt x="9860" y="9862"/>
                  <a:pt x="10313" y="9749"/>
                </a:cubicBezTo>
                <a:lnTo>
                  <a:pt x="11555" y="10430"/>
                </a:lnTo>
                <a:lnTo>
                  <a:pt x="11214" y="9297"/>
                </a:lnTo>
                <a:cubicBezTo>
                  <a:pt x="12124" y="8614"/>
                  <a:pt x="12803" y="7709"/>
                  <a:pt x="12803" y="6687"/>
                </a:cubicBezTo>
                <a:close/>
                <a:moveTo>
                  <a:pt x="7703" y="6120"/>
                </a:moveTo>
                <a:cubicBezTo>
                  <a:pt x="7478" y="6120"/>
                  <a:pt x="7250" y="5896"/>
                  <a:pt x="7250" y="5667"/>
                </a:cubicBezTo>
                <a:cubicBezTo>
                  <a:pt x="7250" y="5441"/>
                  <a:pt x="7478" y="5214"/>
                  <a:pt x="7703" y="5214"/>
                </a:cubicBezTo>
                <a:cubicBezTo>
                  <a:pt x="8047" y="5214"/>
                  <a:pt x="8270" y="5441"/>
                  <a:pt x="8270" y="5667"/>
                </a:cubicBezTo>
                <a:cubicBezTo>
                  <a:pt x="8270" y="5896"/>
                  <a:pt x="8047" y="6120"/>
                  <a:pt x="7703" y="6120"/>
                </a:cubicBezTo>
                <a:close/>
                <a:moveTo>
                  <a:pt x="10196" y="6120"/>
                </a:moveTo>
                <a:cubicBezTo>
                  <a:pt x="9972" y="6120"/>
                  <a:pt x="9745" y="5896"/>
                  <a:pt x="9745" y="5667"/>
                </a:cubicBezTo>
                <a:cubicBezTo>
                  <a:pt x="9745" y="5441"/>
                  <a:pt x="9972" y="5214"/>
                  <a:pt x="10196" y="5214"/>
                </a:cubicBezTo>
                <a:cubicBezTo>
                  <a:pt x="10537" y="5214"/>
                  <a:pt x="10763" y="5441"/>
                  <a:pt x="10763" y="5667"/>
                </a:cubicBezTo>
                <a:cubicBezTo>
                  <a:pt x="10763" y="5896"/>
                  <a:pt x="10537" y="6120"/>
                  <a:pt x="10196" y="6120"/>
                </a:cubicBezTo>
                <a:close/>
                <a:moveTo>
                  <a:pt x="10196" y="6120"/>
                </a:moveTo>
                <a:close/>
              </a:path>
            </a:pathLst>
          </a:custGeom>
          <a:gradFill>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 pos="50000">
                <a:srgbClr val="9F9967"/>
              </a:gs>
              <a:gs pos="0">
                <a:srgbClr val="BFBB9A"/>
              </a:gs>
              <a:gs pos="100000">
                <a:srgbClr val="7E7634"/>
              </a:gs>
            </a:gsLst>
            <a:lin scaled="1"/>
          </a:gradFill>
        </p:spPr>
        <p:style>
          <a:lnRef idx="1">
            <a:schemeClr val="accent6"/>
          </a:lnRef>
          <a:fillRef idx="2">
            <a:schemeClr val="accent6"/>
          </a:fillRef>
          <a:effectRef idx="1">
            <a:schemeClr val="accent6"/>
          </a:effectRef>
          <a:fontRef idx="minor">
            <a:schemeClr val="dk1"/>
          </a:fontRef>
        </p:style>
      </p:sp>
      <p:sp>
        <p:nvSpPr>
          <p:cNvPr id="29" name="iconfont-1122-840779"/>
          <p:cNvSpPr>
            <a:spLocks noChangeAspect="1"/>
          </p:cNvSpPr>
          <p:nvPr/>
        </p:nvSpPr>
        <p:spPr bwMode="auto">
          <a:xfrm>
            <a:off x="7092280" y="5805264"/>
            <a:ext cx="382945" cy="292679"/>
          </a:xfrm>
          <a:custGeom>
            <a:avLst/>
            <a:gdLst>
              <a:gd name="T0" fmla="*/ 3080 w 11631"/>
              <a:gd name="T1" fmla="*/ 2134 h 8890"/>
              <a:gd name="T2" fmla="*/ 2477 w 11631"/>
              <a:gd name="T3" fmla="*/ 2822 h 8890"/>
              <a:gd name="T4" fmla="*/ 3477 w 11631"/>
              <a:gd name="T5" fmla="*/ 3392 h 8890"/>
              <a:gd name="T6" fmla="*/ 4163 w 11631"/>
              <a:gd name="T7" fmla="*/ 2643 h 8890"/>
              <a:gd name="T8" fmla="*/ 4563 w 11631"/>
              <a:gd name="T9" fmla="*/ 2388 h 8890"/>
              <a:gd name="T10" fmla="*/ 4932 w 11631"/>
              <a:gd name="T11" fmla="*/ 2235 h 8890"/>
              <a:gd name="T12" fmla="*/ 3920 w 11631"/>
              <a:gd name="T13" fmla="*/ 3758 h 8890"/>
              <a:gd name="T14" fmla="*/ 4109 w 11631"/>
              <a:gd name="T15" fmla="*/ 4175 h 8890"/>
              <a:gd name="T16" fmla="*/ 4093 w 11631"/>
              <a:gd name="T17" fmla="*/ 4439 h 8890"/>
              <a:gd name="T18" fmla="*/ 3777 w 11631"/>
              <a:gd name="T19" fmla="*/ 5162 h 8890"/>
              <a:gd name="T20" fmla="*/ 5810 w 11631"/>
              <a:gd name="T21" fmla="*/ 6883 h 8890"/>
              <a:gd name="T22" fmla="*/ 5072 w 11631"/>
              <a:gd name="T23" fmla="*/ 6665 h 8890"/>
              <a:gd name="T24" fmla="*/ 4988 w 11631"/>
              <a:gd name="T25" fmla="*/ 5623 h 8890"/>
              <a:gd name="T26" fmla="*/ 4284 w 11631"/>
              <a:gd name="T27" fmla="*/ 5566 h 8890"/>
              <a:gd name="T28" fmla="*/ 3480 w 11631"/>
              <a:gd name="T29" fmla="*/ 6100 h 8890"/>
              <a:gd name="T30" fmla="*/ 4556 w 11631"/>
              <a:gd name="T31" fmla="*/ 7822 h 8890"/>
              <a:gd name="T32" fmla="*/ 6009 w 11631"/>
              <a:gd name="T33" fmla="*/ 7826 h 8890"/>
              <a:gd name="T34" fmla="*/ 8480 w 11631"/>
              <a:gd name="T35" fmla="*/ 6962 h 8890"/>
              <a:gd name="T36" fmla="*/ 8686 w 11631"/>
              <a:gd name="T37" fmla="*/ 7698 h 8890"/>
              <a:gd name="T38" fmla="*/ 9837 w 11631"/>
              <a:gd name="T39" fmla="*/ 7207 h 8890"/>
              <a:gd name="T40" fmla="*/ 8125 w 11631"/>
              <a:gd name="T41" fmla="*/ 5598 h 8890"/>
              <a:gd name="T42" fmla="*/ 8291 w 11631"/>
              <a:gd name="T43" fmla="*/ 6248 h 8890"/>
              <a:gd name="T44" fmla="*/ 7488 w 11631"/>
              <a:gd name="T45" fmla="*/ 6662 h 8890"/>
              <a:gd name="T46" fmla="*/ 7483 w 11631"/>
              <a:gd name="T47" fmla="*/ 5163 h 8890"/>
              <a:gd name="T48" fmla="*/ 9473 w 11631"/>
              <a:gd name="T49" fmla="*/ 4441 h 8890"/>
              <a:gd name="T50" fmla="*/ 7483 w 11631"/>
              <a:gd name="T51" fmla="*/ 3547 h 8890"/>
              <a:gd name="T52" fmla="*/ 9488 w 11631"/>
              <a:gd name="T53" fmla="*/ 2826 h 8890"/>
              <a:gd name="T54" fmla="*/ 6018 w 11631"/>
              <a:gd name="T55" fmla="*/ 2728 h 8890"/>
              <a:gd name="T56" fmla="*/ 6169 w 11631"/>
              <a:gd name="T57" fmla="*/ 1975 h 8890"/>
              <a:gd name="T58" fmla="*/ 7087 w 11631"/>
              <a:gd name="T59" fmla="*/ 1501 h 8890"/>
              <a:gd name="T60" fmla="*/ 9596 w 11631"/>
              <a:gd name="T61" fmla="*/ 1680 h 8890"/>
              <a:gd name="T62" fmla="*/ 9920 w 11631"/>
              <a:gd name="T63" fmla="*/ 2405 h 8890"/>
              <a:gd name="T64" fmla="*/ 9928 w 11631"/>
              <a:gd name="T65" fmla="*/ 7117 h 8890"/>
              <a:gd name="T66" fmla="*/ 9583 w 11631"/>
              <a:gd name="T67" fmla="*/ 7754 h 8890"/>
              <a:gd name="T68" fmla="*/ 8051 w 11631"/>
              <a:gd name="T69" fmla="*/ 7968 h 8890"/>
              <a:gd name="T70" fmla="*/ 7411 w 11631"/>
              <a:gd name="T71" fmla="*/ 8689 h 8890"/>
              <a:gd name="T72" fmla="*/ 8882 w 11631"/>
              <a:gd name="T73" fmla="*/ 8890 h 8890"/>
              <a:gd name="T74" fmla="*/ 11476 w 11631"/>
              <a:gd name="T75" fmla="*/ 6951 h 8890"/>
              <a:gd name="T76" fmla="*/ 11433 w 11631"/>
              <a:gd name="T77" fmla="*/ 2278 h 8890"/>
              <a:gd name="T78" fmla="*/ 7577 w 11631"/>
              <a:gd name="T79" fmla="*/ 634 h 8890"/>
              <a:gd name="T80" fmla="*/ 5238 w 11631"/>
              <a:gd name="T81" fmla="*/ 1104 h 8890"/>
              <a:gd name="T82" fmla="*/ 5571 w 11631"/>
              <a:gd name="T83" fmla="*/ 405 h 8890"/>
              <a:gd name="T84" fmla="*/ 4025 w 11631"/>
              <a:gd name="T85" fmla="*/ 255 h 8890"/>
              <a:gd name="T86" fmla="*/ 5810 w 11631"/>
              <a:gd name="T87" fmla="*/ 4441 h 8890"/>
              <a:gd name="T88" fmla="*/ 4860 w 11631"/>
              <a:gd name="T89" fmla="*/ 3996 h 8890"/>
              <a:gd name="T90" fmla="*/ 5555 w 11631"/>
              <a:gd name="T91" fmla="*/ 3549 h 8890"/>
              <a:gd name="T92" fmla="*/ 5810 w 11631"/>
              <a:gd name="T93" fmla="*/ 3994 h 8890"/>
              <a:gd name="T94" fmla="*/ 986 w 11631"/>
              <a:gd name="T95" fmla="*/ 879 h 8890"/>
              <a:gd name="T96" fmla="*/ 2659 w 11631"/>
              <a:gd name="T97" fmla="*/ 1824 h 8890"/>
              <a:gd name="T98" fmla="*/ 2782 w 11631"/>
              <a:gd name="T99" fmla="*/ 474 h 8890"/>
              <a:gd name="T100" fmla="*/ 1788 w 11631"/>
              <a:gd name="T101" fmla="*/ 174 h 8890"/>
              <a:gd name="T102" fmla="*/ 492 w 11631"/>
              <a:gd name="T103" fmla="*/ 3407 h 8890"/>
              <a:gd name="T104" fmla="*/ 1960 w 11631"/>
              <a:gd name="T105" fmla="*/ 4382 h 8890"/>
              <a:gd name="T106" fmla="*/ 285 w 11631"/>
              <a:gd name="T107" fmla="*/ 7421 h 8890"/>
              <a:gd name="T108" fmla="*/ 1572 w 11631"/>
              <a:gd name="T109" fmla="*/ 8681 h 8890"/>
              <a:gd name="T110" fmla="*/ 2339 w 11631"/>
              <a:gd name="T111" fmla="*/ 7072 h 8890"/>
              <a:gd name="T112" fmla="*/ 3073 w 11631"/>
              <a:gd name="T113" fmla="*/ 5011 h 8890"/>
              <a:gd name="T114" fmla="*/ 3057 w 11631"/>
              <a:gd name="T115" fmla="*/ 4319 h 8890"/>
              <a:gd name="T116" fmla="*/ 2026 w 11631"/>
              <a:gd name="T117" fmla="*/ 3083 h 8890"/>
              <a:gd name="T118" fmla="*/ 813 w 11631"/>
              <a:gd name="T119" fmla="*/ 290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31" h="8890">
                <a:moveTo>
                  <a:pt x="4025" y="255"/>
                </a:moveTo>
                <a:cubicBezTo>
                  <a:pt x="3777" y="947"/>
                  <a:pt x="3419" y="1658"/>
                  <a:pt x="3080" y="2134"/>
                </a:cubicBezTo>
                <a:cubicBezTo>
                  <a:pt x="2935" y="2337"/>
                  <a:pt x="2828" y="2464"/>
                  <a:pt x="2649" y="2647"/>
                </a:cubicBezTo>
                <a:lnTo>
                  <a:pt x="2477" y="2822"/>
                </a:lnTo>
                <a:lnTo>
                  <a:pt x="2978" y="3107"/>
                </a:lnTo>
                <a:lnTo>
                  <a:pt x="3477" y="3392"/>
                </a:lnTo>
                <a:lnTo>
                  <a:pt x="3585" y="3286"/>
                </a:lnTo>
                <a:cubicBezTo>
                  <a:pt x="3716" y="3156"/>
                  <a:pt x="4016" y="2823"/>
                  <a:pt x="4163" y="2643"/>
                </a:cubicBezTo>
                <a:lnTo>
                  <a:pt x="4272" y="2510"/>
                </a:lnTo>
                <a:lnTo>
                  <a:pt x="4563" y="2388"/>
                </a:lnTo>
                <a:cubicBezTo>
                  <a:pt x="4723" y="2320"/>
                  <a:pt x="4871" y="2258"/>
                  <a:pt x="4893" y="2249"/>
                </a:cubicBezTo>
                <a:lnTo>
                  <a:pt x="4932" y="2235"/>
                </a:lnTo>
                <a:lnTo>
                  <a:pt x="4879" y="2333"/>
                </a:lnTo>
                <a:cubicBezTo>
                  <a:pt x="4590" y="2852"/>
                  <a:pt x="4204" y="3428"/>
                  <a:pt x="3920" y="3758"/>
                </a:cubicBezTo>
                <a:cubicBezTo>
                  <a:pt x="3856" y="3831"/>
                  <a:pt x="3806" y="3896"/>
                  <a:pt x="3807" y="3902"/>
                </a:cubicBezTo>
                <a:cubicBezTo>
                  <a:pt x="3807" y="3909"/>
                  <a:pt x="3943" y="4032"/>
                  <a:pt x="4109" y="4175"/>
                </a:cubicBezTo>
                <a:lnTo>
                  <a:pt x="4409" y="4434"/>
                </a:lnTo>
                <a:lnTo>
                  <a:pt x="4093" y="4439"/>
                </a:lnTo>
                <a:lnTo>
                  <a:pt x="3777" y="4441"/>
                </a:lnTo>
                <a:lnTo>
                  <a:pt x="3777" y="5162"/>
                </a:lnTo>
                <a:lnTo>
                  <a:pt x="5810" y="5162"/>
                </a:lnTo>
                <a:lnTo>
                  <a:pt x="5810" y="6883"/>
                </a:lnTo>
                <a:lnTo>
                  <a:pt x="5678" y="6873"/>
                </a:lnTo>
                <a:cubicBezTo>
                  <a:pt x="5389" y="6851"/>
                  <a:pt x="5173" y="6776"/>
                  <a:pt x="5072" y="6665"/>
                </a:cubicBezTo>
                <a:cubicBezTo>
                  <a:pt x="4954" y="6534"/>
                  <a:pt x="4922" y="6300"/>
                  <a:pt x="4965" y="5892"/>
                </a:cubicBezTo>
                <a:cubicBezTo>
                  <a:pt x="4978" y="5774"/>
                  <a:pt x="4988" y="5653"/>
                  <a:pt x="4988" y="5623"/>
                </a:cubicBezTo>
                <a:lnTo>
                  <a:pt x="4988" y="5566"/>
                </a:lnTo>
                <a:lnTo>
                  <a:pt x="4284" y="5566"/>
                </a:lnTo>
                <a:cubicBezTo>
                  <a:pt x="3716" y="5566"/>
                  <a:pt x="3575" y="5571"/>
                  <a:pt x="3553" y="5585"/>
                </a:cubicBezTo>
                <a:cubicBezTo>
                  <a:pt x="3514" y="5614"/>
                  <a:pt x="3490" y="5787"/>
                  <a:pt x="3480" y="6100"/>
                </a:cubicBezTo>
                <a:cubicBezTo>
                  <a:pt x="3468" y="6403"/>
                  <a:pt x="3486" y="6587"/>
                  <a:pt x="3542" y="6812"/>
                </a:cubicBezTo>
                <a:cubicBezTo>
                  <a:pt x="3682" y="7367"/>
                  <a:pt x="4016" y="7701"/>
                  <a:pt x="4556" y="7822"/>
                </a:cubicBezTo>
                <a:cubicBezTo>
                  <a:pt x="4683" y="7849"/>
                  <a:pt x="4733" y="7852"/>
                  <a:pt x="5241" y="7851"/>
                </a:cubicBezTo>
                <a:cubicBezTo>
                  <a:pt x="5659" y="7851"/>
                  <a:pt x="5841" y="7845"/>
                  <a:pt x="6009" y="7826"/>
                </a:cubicBezTo>
                <a:cubicBezTo>
                  <a:pt x="6952" y="7719"/>
                  <a:pt x="7715" y="7466"/>
                  <a:pt x="8318" y="7056"/>
                </a:cubicBezTo>
                <a:cubicBezTo>
                  <a:pt x="8402" y="7000"/>
                  <a:pt x="8475" y="6956"/>
                  <a:pt x="8480" y="6962"/>
                </a:cubicBezTo>
                <a:cubicBezTo>
                  <a:pt x="8485" y="6968"/>
                  <a:pt x="8532" y="7134"/>
                  <a:pt x="8585" y="7333"/>
                </a:cubicBezTo>
                <a:cubicBezTo>
                  <a:pt x="8638" y="7530"/>
                  <a:pt x="8683" y="7695"/>
                  <a:pt x="8686" y="7698"/>
                </a:cubicBezTo>
                <a:cubicBezTo>
                  <a:pt x="8689" y="7701"/>
                  <a:pt x="8950" y="7595"/>
                  <a:pt x="9266" y="7464"/>
                </a:cubicBezTo>
                <a:cubicBezTo>
                  <a:pt x="9638" y="7310"/>
                  <a:pt x="9840" y="7219"/>
                  <a:pt x="9837" y="7207"/>
                </a:cubicBezTo>
                <a:cubicBezTo>
                  <a:pt x="9832" y="7184"/>
                  <a:pt x="9072" y="5318"/>
                  <a:pt x="9064" y="5311"/>
                </a:cubicBezTo>
                <a:cubicBezTo>
                  <a:pt x="9058" y="5305"/>
                  <a:pt x="8135" y="5586"/>
                  <a:pt x="8125" y="5598"/>
                </a:cubicBezTo>
                <a:cubicBezTo>
                  <a:pt x="8122" y="5601"/>
                  <a:pt x="8158" y="5745"/>
                  <a:pt x="8206" y="5920"/>
                </a:cubicBezTo>
                <a:cubicBezTo>
                  <a:pt x="8252" y="6094"/>
                  <a:pt x="8291" y="6241"/>
                  <a:pt x="8291" y="6248"/>
                </a:cubicBezTo>
                <a:cubicBezTo>
                  <a:pt x="8291" y="6266"/>
                  <a:pt x="8063" y="6409"/>
                  <a:pt x="7917" y="6482"/>
                </a:cubicBezTo>
                <a:cubicBezTo>
                  <a:pt x="7809" y="6535"/>
                  <a:pt x="7508" y="6662"/>
                  <a:pt x="7488" y="6662"/>
                </a:cubicBezTo>
                <a:cubicBezTo>
                  <a:pt x="7485" y="6662"/>
                  <a:pt x="7483" y="6325"/>
                  <a:pt x="7483" y="5912"/>
                </a:cubicBezTo>
                <a:lnTo>
                  <a:pt x="7483" y="5163"/>
                </a:lnTo>
                <a:lnTo>
                  <a:pt x="9473" y="5163"/>
                </a:lnTo>
                <a:lnTo>
                  <a:pt x="9473" y="4441"/>
                </a:lnTo>
                <a:lnTo>
                  <a:pt x="7483" y="4441"/>
                </a:lnTo>
                <a:lnTo>
                  <a:pt x="7483" y="3547"/>
                </a:lnTo>
                <a:lnTo>
                  <a:pt x="9488" y="3547"/>
                </a:lnTo>
                <a:lnTo>
                  <a:pt x="9488" y="2826"/>
                </a:lnTo>
                <a:lnTo>
                  <a:pt x="5939" y="2826"/>
                </a:lnTo>
                <a:lnTo>
                  <a:pt x="6018" y="2728"/>
                </a:lnTo>
                <a:cubicBezTo>
                  <a:pt x="6227" y="2469"/>
                  <a:pt x="6469" y="2082"/>
                  <a:pt x="6442" y="2053"/>
                </a:cubicBezTo>
                <a:cubicBezTo>
                  <a:pt x="6438" y="2049"/>
                  <a:pt x="6315" y="2014"/>
                  <a:pt x="6169" y="1975"/>
                </a:cubicBezTo>
                <a:cubicBezTo>
                  <a:pt x="6024" y="1935"/>
                  <a:pt x="5891" y="1898"/>
                  <a:pt x="5875" y="1892"/>
                </a:cubicBezTo>
                <a:cubicBezTo>
                  <a:pt x="5829" y="1872"/>
                  <a:pt x="6603" y="1622"/>
                  <a:pt x="7087" y="1501"/>
                </a:cubicBezTo>
                <a:cubicBezTo>
                  <a:pt x="7973" y="1280"/>
                  <a:pt x="8664" y="1246"/>
                  <a:pt x="9142" y="1400"/>
                </a:cubicBezTo>
                <a:cubicBezTo>
                  <a:pt x="9329" y="1462"/>
                  <a:pt x="9456" y="1540"/>
                  <a:pt x="9596" y="1680"/>
                </a:cubicBezTo>
                <a:cubicBezTo>
                  <a:pt x="9703" y="1785"/>
                  <a:pt x="9739" y="1833"/>
                  <a:pt x="9786" y="1932"/>
                </a:cubicBezTo>
                <a:cubicBezTo>
                  <a:pt x="9860" y="2082"/>
                  <a:pt x="9899" y="2221"/>
                  <a:pt x="9920" y="2405"/>
                </a:cubicBezTo>
                <a:cubicBezTo>
                  <a:pt x="9932" y="2503"/>
                  <a:pt x="9935" y="3236"/>
                  <a:pt x="9932" y="4831"/>
                </a:cubicBezTo>
                <a:lnTo>
                  <a:pt x="9928" y="7117"/>
                </a:lnTo>
                <a:lnTo>
                  <a:pt x="9887" y="7245"/>
                </a:lnTo>
                <a:cubicBezTo>
                  <a:pt x="9814" y="7479"/>
                  <a:pt x="9733" y="7614"/>
                  <a:pt x="9583" y="7754"/>
                </a:cubicBezTo>
                <a:cubicBezTo>
                  <a:pt x="9362" y="7962"/>
                  <a:pt x="9061" y="8061"/>
                  <a:pt x="8657" y="8061"/>
                </a:cubicBezTo>
                <a:cubicBezTo>
                  <a:pt x="8497" y="8061"/>
                  <a:pt x="8448" y="8054"/>
                  <a:pt x="8051" y="7968"/>
                </a:cubicBezTo>
                <a:cubicBezTo>
                  <a:pt x="7815" y="7917"/>
                  <a:pt x="7616" y="7880"/>
                  <a:pt x="7612" y="7885"/>
                </a:cubicBezTo>
                <a:cubicBezTo>
                  <a:pt x="7600" y="7897"/>
                  <a:pt x="7411" y="8658"/>
                  <a:pt x="7411" y="8689"/>
                </a:cubicBezTo>
                <a:cubicBezTo>
                  <a:pt x="7411" y="8713"/>
                  <a:pt x="7459" y="8728"/>
                  <a:pt x="7728" y="8782"/>
                </a:cubicBezTo>
                <a:cubicBezTo>
                  <a:pt x="8161" y="8870"/>
                  <a:pt x="8366" y="8889"/>
                  <a:pt x="8882" y="8890"/>
                </a:cubicBezTo>
                <a:cubicBezTo>
                  <a:pt x="9397" y="8890"/>
                  <a:pt x="9520" y="8879"/>
                  <a:pt x="9854" y="8794"/>
                </a:cubicBezTo>
                <a:cubicBezTo>
                  <a:pt x="10799" y="8556"/>
                  <a:pt x="11354" y="7926"/>
                  <a:pt x="11476" y="6951"/>
                </a:cubicBezTo>
                <a:cubicBezTo>
                  <a:pt x="11527" y="6553"/>
                  <a:pt x="11573" y="5901"/>
                  <a:pt x="11595" y="5278"/>
                </a:cubicBezTo>
                <a:cubicBezTo>
                  <a:pt x="11631" y="4255"/>
                  <a:pt x="11567" y="3086"/>
                  <a:pt x="11433" y="2278"/>
                </a:cubicBezTo>
                <a:cubicBezTo>
                  <a:pt x="11384" y="1987"/>
                  <a:pt x="11312" y="1802"/>
                  <a:pt x="11162" y="1590"/>
                </a:cubicBezTo>
                <a:cubicBezTo>
                  <a:pt x="10588" y="777"/>
                  <a:pt x="9316" y="438"/>
                  <a:pt x="7577" y="634"/>
                </a:cubicBezTo>
                <a:cubicBezTo>
                  <a:pt x="6928" y="708"/>
                  <a:pt x="6065" y="881"/>
                  <a:pt x="5373" y="1075"/>
                </a:cubicBezTo>
                <a:cubicBezTo>
                  <a:pt x="5303" y="1096"/>
                  <a:pt x="5242" y="1109"/>
                  <a:pt x="5238" y="1104"/>
                </a:cubicBezTo>
                <a:cubicBezTo>
                  <a:pt x="5235" y="1101"/>
                  <a:pt x="5274" y="1021"/>
                  <a:pt x="5324" y="927"/>
                </a:cubicBezTo>
                <a:cubicBezTo>
                  <a:pt x="5473" y="659"/>
                  <a:pt x="5585" y="418"/>
                  <a:pt x="5571" y="405"/>
                </a:cubicBezTo>
                <a:cubicBezTo>
                  <a:pt x="5558" y="393"/>
                  <a:pt x="4156" y="0"/>
                  <a:pt x="4130" y="0"/>
                </a:cubicBezTo>
                <a:cubicBezTo>
                  <a:pt x="4123" y="0"/>
                  <a:pt x="4074" y="115"/>
                  <a:pt x="4025" y="255"/>
                </a:cubicBezTo>
                <a:close/>
                <a:moveTo>
                  <a:pt x="5810" y="3994"/>
                </a:moveTo>
                <a:lnTo>
                  <a:pt x="5810" y="4441"/>
                </a:lnTo>
                <a:lnTo>
                  <a:pt x="4423" y="4441"/>
                </a:lnTo>
                <a:lnTo>
                  <a:pt x="4860" y="3996"/>
                </a:lnTo>
                <a:lnTo>
                  <a:pt x="5298" y="3549"/>
                </a:lnTo>
                <a:lnTo>
                  <a:pt x="5555" y="3549"/>
                </a:lnTo>
                <a:lnTo>
                  <a:pt x="5810" y="3547"/>
                </a:lnTo>
                <a:lnTo>
                  <a:pt x="5810" y="3994"/>
                </a:lnTo>
                <a:close/>
                <a:moveTo>
                  <a:pt x="1788" y="174"/>
                </a:moveTo>
                <a:cubicBezTo>
                  <a:pt x="1397" y="251"/>
                  <a:pt x="1076" y="533"/>
                  <a:pt x="986" y="879"/>
                </a:cubicBezTo>
                <a:cubicBezTo>
                  <a:pt x="949" y="1022"/>
                  <a:pt x="955" y="1207"/>
                  <a:pt x="999" y="1349"/>
                </a:cubicBezTo>
                <a:cubicBezTo>
                  <a:pt x="1206" y="1994"/>
                  <a:pt x="2072" y="2244"/>
                  <a:pt x="2659" y="1824"/>
                </a:cubicBezTo>
                <a:cubicBezTo>
                  <a:pt x="2907" y="1648"/>
                  <a:pt x="3047" y="1386"/>
                  <a:pt x="3047" y="1096"/>
                </a:cubicBezTo>
                <a:cubicBezTo>
                  <a:pt x="3047" y="853"/>
                  <a:pt x="2963" y="656"/>
                  <a:pt x="2782" y="474"/>
                </a:cubicBezTo>
                <a:cubicBezTo>
                  <a:pt x="2627" y="318"/>
                  <a:pt x="2456" y="226"/>
                  <a:pt x="2241" y="180"/>
                </a:cubicBezTo>
                <a:cubicBezTo>
                  <a:pt x="2131" y="157"/>
                  <a:pt x="1891" y="154"/>
                  <a:pt x="1788" y="174"/>
                </a:cubicBezTo>
                <a:close/>
                <a:moveTo>
                  <a:pt x="813" y="2900"/>
                </a:moveTo>
                <a:cubicBezTo>
                  <a:pt x="639" y="3169"/>
                  <a:pt x="495" y="3397"/>
                  <a:pt x="492" y="3407"/>
                </a:cubicBezTo>
                <a:cubicBezTo>
                  <a:pt x="490" y="3417"/>
                  <a:pt x="758" y="3593"/>
                  <a:pt x="1090" y="3798"/>
                </a:cubicBezTo>
                <a:cubicBezTo>
                  <a:pt x="1886" y="4293"/>
                  <a:pt x="1837" y="4258"/>
                  <a:pt x="1960" y="4382"/>
                </a:cubicBezTo>
                <a:cubicBezTo>
                  <a:pt x="2300" y="4724"/>
                  <a:pt x="2303" y="5112"/>
                  <a:pt x="1973" y="5595"/>
                </a:cubicBezTo>
                <a:cubicBezTo>
                  <a:pt x="1700" y="5993"/>
                  <a:pt x="1009" y="6740"/>
                  <a:pt x="285" y="7421"/>
                </a:cubicBezTo>
                <a:cubicBezTo>
                  <a:pt x="127" y="7569"/>
                  <a:pt x="0" y="7696"/>
                  <a:pt x="1" y="7704"/>
                </a:cubicBezTo>
                <a:cubicBezTo>
                  <a:pt x="7" y="7718"/>
                  <a:pt x="1553" y="8681"/>
                  <a:pt x="1572" y="8681"/>
                </a:cubicBezTo>
                <a:cubicBezTo>
                  <a:pt x="1579" y="8681"/>
                  <a:pt x="1598" y="8654"/>
                  <a:pt x="1612" y="8619"/>
                </a:cubicBezTo>
                <a:cubicBezTo>
                  <a:pt x="1670" y="8488"/>
                  <a:pt x="2056" y="7663"/>
                  <a:pt x="2339" y="7072"/>
                </a:cubicBezTo>
                <a:cubicBezTo>
                  <a:pt x="2502" y="6731"/>
                  <a:pt x="2662" y="6384"/>
                  <a:pt x="2695" y="6300"/>
                </a:cubicBezTo>
                <a:cubicBezTo>
                  <a:pt x="2845" y="5925"/>
                  <a:pt x="3024" y="5315"/>
                  <a:pt x="3073" y="5011"/>
                </a:cubicBezTo>
                <a:cubicBezTo>
                  <a:pt x="3083" y="4948"/>
                  <a:pt x="3090" y="4792"/>
                  <a:pt x="3089" y="4665"/>
                </a:cubicBezTo>
                <a:cubicBezTo>
                  <a:pt x="3089" y="4477"/>
                  <a:pt x="3083" y="4413"/>
                  <a:pt x="3057" y="4319"/>
                </a:cubicBezTo>
                <a:cubicBezTo>
                  <a:pt x="3020" y="4176"/>
                  <a:pt x="2945" y="4017"/>
                  <a:pt x="2863" y="3902"/>
                </a:cubicBezTo>
                <a:cubicBezTo>
                  <a:pt x="2780" y="3787"/>
                  <a:pt x="2263" y="3280"/>
                  <a:pt x="2026" y="3083"/>
                </a:cubicBezTo>
                <a:cubicBezTo>
                  <a:pt x="1841" y="2929"/>
                  <a:pt x="1184" y="2428"/>
                  <a:pt x="1149" y="2415"/>
                </a:cubicBezTo>
                <a:cubicBezTo>
                  <a:pt x="1138" y="2411"/>
                  <a:pt x="1009" y="2597"/>
                  <a:pt x="813" y="2900"/>
                </a:cubicBezTo>
                <a:close/>
              </a:path>
            </a:pathLst>
          </a:custGeom>
        </p:spPr>
        <p:style>
          <a:lnRef idx="1">
            <a:schemeClr val="accent6"/>
          </a:lnRef>
          <a:fillRef idx="2">
            <a:schemeClr val="accent6"/>
          </a:fillRef>
          <a:effectRef idx="1">
            <a:schemeClr val="accent6"/>
          </a:effectRef>
          <a:fontRef idx="minor">
            <a:schemeClr val="dk1"/>
          </a:fontRef>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多</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APP</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智能业务感知难点</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4725" t="9299" r="7001" b="6095"/>
          <a:stretch>
            <a:fillRect/>
          </a:stretch>
        </p:blipFill>
        <p:spPr>
          <a:xfrm>
            <a:off x="3347864" y="1484784"/>
            <a:ext cx="5472608" cy="4180464"/>
          </a:xfrm>
          <a:prstGeom prst="rect">
            <a:avLst/>
          </a:prstGeom>
        </p:spPr>
      </p:pic>
      <p:sp>
        <p:nvSpPr>
          <p:cNvPr id="4" name="文本框 3"/>
          <p:cNvSpPr txBox="1"/>
          <p:nvPr/>
        </p:nvSpPr>
        <p:spPr>
          <a:xfrm>
            <a:off x="254875" y="1700808"/>
            <a:ext cx="2974731" cy="1200329"/>
          </a:xfrm>
          <a:prstGeom prst="rect">
            <a:avLst/>
          </a:prstGeom>
          <a:noFill/>
        </p:spPr>
        <p:txBody>
          <a:bodyPr wrap="square" rtlCol="0">
            <a:spAutoFit/>
          </a:bodyPr>
          <a:lstStyle/>
          <a:p>
            <a:r>
              <a:rPr lang="zh-CN" altLang="en-US" b="1" dirty="0">
                <a:ea typeface="楷体" panose="02010609060101010101" pitchFamily="49" charset="-122"/>
                <a:cs typeface="Times New Roman" panose="02020603050405020304" pitchFamily="18" charset="0"/>
              </a:rPr>
              <a:t>数据分布</a:t>
            </a:r>
            <a:r>
              <a:rPr lang="en-US" altLang="zh-CN" b="1" dirty="0">
                <a:ea typeface="楷体" panose="02010609060101010101" pitchFamily="49" charset="-122"/>
                <a:cs typeface="Times New Roman" panose="02020603050405020304" pitchFamily="18" charset="0"/>
              </a:rPr>
              <a:t>NonIID</a:t>
            </a:r>
            <a:r>
              <a:rPr lang="zh-CN" altLang="en-US" dirty="0">
                <a:ea typeface="楷体" panose="02010609060101010101" pitchFamily="49" charset="-122"/>
                <a:cs typeface="Times New Roman" panose="02020603050405020304" pitchFamily="18" charset="0"/>
              </a:rPr>
              <a:t>： </a:t>
            </a:r>
            <a:endParaRPr lang="en-US" altLang="zh-CN" dirty="0">
              <a:ea typeface="楷体" panose="02010609060101010101" pitchFamily="49" charset="-122"/>
              <a:cs typeface="Times New Roman" panose="02020603050405020304" pitchFamily="18" charset="0"/>
            </a:endParaRPr>
          </a:p>
          <a:p>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标记分布差异</a:t>
            </a:r>
            <a:endParaRPr lang="en-US" altLang="zh-CN" dirty="0">
              <a:ea typeface="楷体" panose="02010609060101010101" pitchFamily="49" charset="-122"/>
              <a:cs typeface="Times New Roman" panose="02020603050405020304" pitchFamily="18" charset="0"/>
            </a:endParaRPr>
          </a:p>
          <a:p>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特征分布差异</a:t>
            </a:r>
          </a:p>
        </p:txBody>
      </p:sp>
      <p:sp>
        <p:nvSpPr>
          <p:cNvPr id="5" name="文本框 4"/>
          <p:cNvSpPr txBox="1"/>
          <p:nvPr/>
        </p:nvSpPr>
        <p:spPr>
          <a:xfrm>
            <a:off x="185966" y="3212976"/>
            <a:ext cx="3112551" cy="2554545"/>
          </a:xfrm>
          <a:prstGeom prst="rect">
            <a:avLst/>
          </a:prstGeom>
          <a:noFill/>
        </p:spPr>
        <p:txBody>
          <a:bodyPr wrap="square" rtlCol="0">
            <a:spAutoFit/>
          </a:bodyPr>
          <a:lstStyle/>
          <a:p>
            <a:r>
              <a:rPr lang="zh-CN" altLang="en-US" sz="2000" dirty="0">
                <a:ea typeface="楷体" panose="02010609060101010101" pitchFamily="49" charset="-122"/>
                <a:cs typeface="Times New Roman" panose="02020603050405020304" pitchFamily="18" charset="0"/>
              </a:rPr>
              <a:t>右图展示了三个局点的标记分布，以及全局测试集的标记分布，仅看标记分布就存在很大差异，个别局点上还会有缺失类别，导致直接应用</a:t>
            </a:r>
            <a:r>
              <a:rPr lang="en-US" altLang="zh-CN" sz="2000" dirty="0">
                <a:ea typeface="楷体" panose="02010609060101010101" pitchFamily="49" charset="-122"/>
                <a:cs typeface="Times New Roman" panose="02020603050405020304" pitchFamily="18" charset="0"/>
              </a:rPr>
              <a:t>FedAvg</a:t>
            </a:r>
            <a:r>
              <a:rPr lang="zh-CN" altLang="en-US" sz="2000" dirty="0">
                <a:ea typeface="楷体" panose="02010609060101010101" pitchFamily="49" charset="-122"/>
                <a:cs typeface="Times New Roman" panose="02020603050405020304" pitchFamily="18" charset="0"/>
              </a:rPr>
              <a:t>会出现模型参数点对点聚合不准的问题</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SA</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卷积网络设计</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nvGrpSpPr>
          <p:cNvPr id="12" name="组合 11"/>
          <p:cNvGrpSpPr/>
          <p:nvPr/>
        </p:nvGrpSpPr>
        <p:grpSpPr>
          <a:xfrm>
            <a:off x="1067628" y="2249578"/>
            <a:ext cx="2736304" cy="2068497"/>
            <a:chOff x="611560" y="2996953"/>
            <a:chExt cx="3456384" cy="2454472"/>
          </a:xfrm>
        </p:grpSpPr>
        <p:sp>
          <p:nvSpPr>
            <p:cNvPr id="13" name="立方体 12"/>
            <p:cNvSpPr/>
            <p:nvPr/>
          </p:nvSpPr>
          <p:spPr bwMode="auto">
            <a:xfrm>
              <a:off x="755576" y="2996953"/>
              <a:ext cx="1368152" cy="1719808"/>
            </a:xfrm>
            <a:prstGeom prst="cube">
              <a:avLst>
                <a:gd name="adj" fmla="val 81120"/>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5" name="立方体 14"/>
            <p:cNvSpPr/>
            <p:nvPr/>
          </p:nvSpPr>
          <p:spPr bwMode="auto">
            <a:xfrm>
              <a:off x="2843808" y="4115817"/>
              <a:ext cx="504056" cy="504056"/>
            </a:xfrm>
            <a:prstGeom prst="cube">
              <a:avLst>
                <a:gd name="adj" fmla="val 59769"/>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6" name="文本框 15"/>
            <p:cNvSpPr txBox="1"/>
            <p:nvPr/>
          </p:nvSpPr>
          <p:spPr>
            <a:xfrm>
              <a:off x="611560" y="5013177"/>
              <a:ext cx="1656184" cy="438248"/>
            </a:xfrm>
            <a:prstGeom prst="rect">
              <a:avLst/>
            </a:prstGeom>
            <a:noFill/>
          </p:spPr>
          <p:txBody>
            <a:bodyPr wrap="square" rtlCol="0">
              <a:spAutoFit/>
            </a:bodyPr>
            <a:lstStyle/>
            <a:p>
              <a:r>
                <a:rPr lang="en-US" altLang="zh-CN" sz="1800" dirty="0"/>
                <a:t>1 * 3 * 256</a:t>
              </a:r>
              <a:endParaRPr lang="zh-CN" altLang="en-US" sz="1800" dirty="0"/>
            </a:p>
          </p:txBody>
        </p:sp>
        <p:sp>
          <p:nvSpPr>
            <p:cNvPr id="18" name="文本框 17"/>
            <p:cNvSpPr txBox="1"/>
            <p:nvPr/>
          </p:nvSpPr>
          <p:spPr>
            <a:xfrm>
              <a:off x="2411760" y="5013176"/>
              <a:ext cx="1656184" cy="438248"/>
            </a:xfrm>
            <a:prstGeom prst="rect">
              <a:avLst/>
            </a:prstGeom>
            <a:noFill/>
          </p:spPr>
          <p:txBody>
            <a:bodyPr wrap="square" rtlCol="0">
              <a:spAutoFit/>
            </a:bodyPr>
            <a:lstStyle/>
            <a:p>
              <a:r>
                <a:rPr lang="en-US" altLang="zh-CN" sz="1800" dirty="0"/>
                <a:t>1 * 1 * 3</a:t>
              </a:r>
              <a:endParaRPr lang="zh-CN" altLang="en-US" sz="1800" dirty="0"/>
            </a:p>
          </p:txBody>
        </p:sp>
        <p:cxnSp>
          <p:nvCxnSpPr>
            <p:cNvPr id="20" name="直接箭头连接符 19"/>
            <p:cNvCxnSpPr/>
            <p:nvPr/>
          </p:nvCxnSpPr>
          <p:spPr bwMode="auto">
            <a:xfrm flipV="1">
              <a:off x="2471592" y="3879994"/>
              <a:ext cx="432048" cy="504056"/>
            </a:xfrm>
            <a:prstGeom prst="straightConnector1">
              <a:avLst/>
            </a:prstGeom>
            <a:solidFill>
              <a:schemeClr val="accent1"/>
            </a:solidFill>
            <a:ln w="12700" cap="flat" cmpd="sng" algn="ctr">
              <a:solidFill>
                <a:schemeClr val="tx1"/>
              </a:solidFill>
              <a:prstDash val="solid"/>
              <a:round/>
              <a:headEnd type="none" w="med" len="med"/>
              <a:tailEnd type="triangle"/>
            </a:ln>
          </p:spPr>
        </p:cxnSp>
        <p:cxnSp>
          <p:nvCxnSpPr>
            <p:cNvPr id="21" name="直接箭头连接符 20"/>
            <p:cNvCxnSpPr/>
            <p:nvPr/>
          </p:nvCxnSpPr>
          <p:spPr bwMode="auto">
            <a:xfrm>
              <a:off x="2483768" y="4365104"/>
              <a:ext cx="0" cy="254769"/>
            </a:xfrm>
            <a:prstGeom prst="straightConnector1">
              <a:avLst/>
            </a:prstGeom>
            <a:solidFill>
              <a:schemeClr val="accent1"/>
            </a:solidFill>
            <a:ln w="12700" cap="flat" cmpd="sng" algn="ctr">
              <a:solidFill>
                <a:schemeClr val="tx1"/>
              </a:solidFill>
              <a:prstDash val="solid"/>
              <a:round/>
              <a:headEnd type="none" w="med" len="med"/>
              <a:tailEnd type="triangle"/>
            </a:ln>
          </p:spPr>
        </p:cxnSp>
      </p:grpSp>
      <p:grpSp>
        <p:nvGrpSpPr>
          <p:cNvPr id="22" name="组合 21"/>
          <p:cNvGrpSpPr/>
          <p:nvPr/>
        </p:nvGrpSpPr>
        <p:grpSpPr>
          <a:xfrm>
            <a:off x="4572000" y="2564904"/>
            <a:ext cx="3096613" cy="1707287"/>
            <a:chOff x="3686551" y="1376537"/>
            <a:chExt cx="3456384" cy="1984447"/>
          </a:xfrm>
        </p:grpSpPr>
        <p:sp>
          <p:nvSpPr>
            <p:cNvPr id="30" name="立方体 29"/>
            <p:cNvSpPr/>
            <p:nvPr/>
          </p:nvSpPr>
          <p:spPr bwMode="auto">
            <a:xfrm>
              <a:off x="3765783" y="1376537"/>
              <a:ext cx="1764195" cy="1310897"/>
            </a:xfrm>
            <a:prstGeom prst="cube">
              <a:avLst>
                <a:gd name="adj" fmla="val 83288"/>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1" name="立方体 30"/>
            <p:cNvSpPr/>
            <p:nvPr/>
          </p:nvSpPr>
          <p:spPr bwMode="auto">
            <a:xfrm>
              <a:off x="5918799" y="2094292"/>
              <a:ext cx="1008112" cy="541511"/>
            </a:xfrm>
            <a:prstGeom prst="cube">
              <a:avLst>
                <a:gd name="adj" fmla="val 59769"/>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2" name="文本框 31"/>
            <p:cNvSpPr txBox="1"/>
            <p:nvPr/>
          </p:nvSpPr>
          <p:spPr>
            <a:xfrm>
              <a:off x="3686551" y="2991652"/>
              <a:ext cx="1656184" cy="369332"/>
            </a:xfrm>
            <a:prstGeom prst="rect">
              <a:avLst/>
            </a:prstGeom>
            <a:noFill/>
          </p:spPr>
          <p:txBody>
            <a:bodyPr wrap="square" rtlCol="0">
              <a:spAutoFit/>
            </a:bodyPr>
            <a:lstStyle/>
            <a:p>
              <a:r>
                <a:rPr lang="en-US" altLang="zh-CN" sz="1800" dirty="0"/>
                <a:t>3 * 1 * 256</a:t>
              </a:r>
              <a:endParaRPr lang="zh-CN" altLang="en-US" sz="1800" dirty="0"/>
            </a:p>
          </p:txBody>
        </p:sp>
        <p:sp>
          <p:nvSpPr>
            <p:cNvPr id="33" name="文本框 32"/>
            <p:cNvSpPr txBox="1"/>
            <p:nvPr/>
          </p:nvSpPr>
          <p:spPr>
            <a:xfrm>
              <a:off x="5486751" y="2991651"/>
              <a:ext cx="1656184" cy="369332"/>
            </a:xfrm>
            <a:prstGeom prst="rect">
              <a:avLst/>
            </a:prstGeom>
            <a:noFill/>
          </p:spPr>
          <p:txBody>
            <a:bodyPr wrap="square" rtlCol="0">
              <a:spAutoFit/>
            </a:bodyPr>
            <a:lstStyle/>
            <a:p>
              <a:r>
                <a:rPr lang="en-US" altLang="zh-CN" sz="1800" dirty="0"/>
                <a:t>3 * 1 * 3</a:t>
              </a:r>
              <a:endParaRPr lang="zh-CN" altLang="en-US" sz="1800" dirty="0"/>
            </a:p>
          </p:txBody>
        </p:sp>
        <p:cxnSp>
          <p:nvCxnSpPr>
            <p:cNvPr id="34" name="直接箭头连接符 33"/>
            <p:cNvCxnSpPr/>
            <p:nvPr/>
          </p:nvCxnSpPr>
          <p:spPr bwMode="auto">
            <a:xfrm flipV="1">
              <a:off x="5546583" y="1858470"/>
              <a:ext cx="432048" cy="504056"/>
            </a:xfrm>
            <a:prstGeom prst="straightConnector1">
              <a:avLst/>
            </a:prstGeom>
            <a:solidFill>
              <a:schemeClr val="accent1"/>
            </a:solidFill>
            <a:ln w="12700" cap="flat" cmpd="sng" algn="ctr">
              <a:solidFill>
                <a:schemeClr val="tx1"/>
              </a:solidFill>
              <a:prstDash val="solid"/>
              <a:round/>
              <a:headEnd type="none" w="med" len="med"/>
              <a:tailEnd type="triangle"/>
            </a:ln>
          </p:spPr>
        </p:cxnSp>
        <p:cxnSp>
          <p:nvCxnSpPr>
            <p:cNvPr id="35" name="直接箭头连接符 34"/>
            <p:cNvCxnSpPr/>
            <p:nvPr/>
          </p:nvCxnSpPr>
          <p:spPr bwMode="auto">
            <a:xfrm>
              <a:off x="5558759" y="2343580"/>
              <a:ext cx="0" cy="254769"/>
            </a:xfrm>
            <a:prstGeom prst="straightConnector1">
              <a:avLst/>
            </a:prstGeom>
            <a:solidFill>
              <a:schemeClr val="accent1"/>
            </a:solidFill>
            <a:ln w="12700" cap="flat" cmpd="sng" algn="ctr">
              <a:solidFill>
                <a:schemeClr val="tx1"/>
              </a:solidFill>
              <a:prstDash val="solid"/>
              <a:round/>
              <a:headEnd type="none" w="med" len="med"/>
              <a:tailEnd type="triangle"/>
            </a:ln>
          </p:spPr>
        </p:cxnSp>
      </p:grpSp>
      <p:sp>
        <p:nvSpPr>
          <p:cNvPr id="36" name="文本框 35"/>
          <p:cNvSpPr txBox="1"/>
          <p:nvPr/>
        </p:nvSpPr>
        <p:spPr>
          <a:xfrm>
            <a:off x="3559164" y="2960806"/>
            <a:ext cx="864096" cy="461665"/>
          </a:xfrm>
          <a:prstGeom prst="rect">
            <a:avLst/>
          </a:prstGeom>
          <a:noFill/>
        </p:spPr>
        <p:txBody>
          <a:bodyPr wrap="square" rtlCol="0">
            <a:spAutoFit/>
          </a:bodyPr>
          <a:lstStyle/>
          <a:p>
            <a:pPr algn="ctr"/>
            <a:r>
              <a:rPr lang="en-US" altLang="zh-CN" dirty="0"/>
              <a:t>OR</a:t>
            </a:r>
            <a:endParaRPr lang="zh-CN" altLang="en-US" dirty="0"/>
          </a:p>
        </p:txBody>
      </p:sp>
      <p:sp>
        <p:nvSpPr>
          <p:cNvPr id="37" name="文本框 36"/>
          <p:cNvSpPr txBox="1"/>
          <p:nvPr/>
        </p:nvSpPr>
        <p:spPr>
          <a:xfrm>
            <a:off x="1873641" y="4317771"/>
            <a:ext cx="2698348" cy="461665"/>
          </a:xfrm>
          <a:prstGeom prst="rect">
            <a:avLst/>
          </a:prstGeom>
          <a:noFill/>
        </p:spPr>
        <p:txBody>
          <a:bodyPr wrap="square" rtlCol="0">
            <a:spAutoFit/>
          </a:bodyPr>
          <a:lstStyle/>
          <a:p>
            <a:pPr algn="ctr"/>
            <a:r>
              <a:rPr lang="en-US" altLang="zh-CN" dirty="0">
                <a:ea typeface="楷体" panose="02010609060101010101" pitchFamily="49" charset="-122"/>
                <a:cs typeface="Times New Roman" panose="02020603050405020304" pitchFamily="18" charset="0"/>
              </a:rPr>
              <a:t>Type A (</a:t>
            </a:r>
            <a:r>
              <a:rPr lang="zh-CN" altLang="en-US" dirty="0">
                <a:ea typeface="楷体" panose="02010609060101010101" pitchFamily="49" charset="-122"/>
                <a:cs typeface="Times New Roman" panose="02020603050405020304" pitchFamily="18" charset="0"/>
              </a:rPr>
              <a:t>效果更好</a:t>
            </a:r>
            <a:r>
              <a:rPr lang="en-US" altLang="zh-CN" dirty="0">
                <a:ea typeface="楷体" panose="02010609060101010101" pitchFamily="49" charset="-122"/>
                <a:cs typeface="Times New Roman" panose="02020603050405020304" pitchFamily="18" charset="0"/>
              </a:rPr>
              <a:t>)</a:t>
            </a:r>
            <a:endParaRPr lang="zh-CN" altLang="en-US" dirty="0">
              <a:ea typeface="楷体" panose="02010609060101010101" pitchFamily="49" charset="-122"/>
              <a:cs typeface="Times New Roman" panose="02020603050405020304" pitchFamily="18" charset="0"/>
            </a:endParaRPr>
          </a:p>
        </p:txBody>
      </p:sp>
      <p:sp>
        <p:nvSpPr>
          <p:cNvPr id="38" name="文本框 37"/>
          <p:cNvSpPr txBox="1"/>
          <p:nvPr/>
        </p:nvSpPr>
        <p:spPr>
          <a:xfrm>
            <a:off x="5148064" y="4241571"/>
            <a:ext cx="1872208" cy="461665"/>
          </a:xfrm>
          <a:prstGeom prst="rect">
            <a:avLst/>
          </a:prstGeom>
          <a:noFill/>
        </p:spPr>
        <p:txBody>
          <a:bodyPr wrap="square" rtlCol="0">
            <a:spAutoFit/>
          </a:bodyPr>
          <a:lstStyle/>
          <a:p>
            <a:pPr algn="ctr"/>
            <a:r>
              <a:rPr lang="en-US" altLang="zh-CN" dirty="0"/>
              <a:t>Type B</a:t>
            </a:r>
            <a:endParaRPr lang="zh-CN" altLang="en-US" dirty="0"/>
          </a:p>
        </p:txBody>
      </p:sp>
      <p:sp>
        <p:nvSpPr>
          <p:cNvPr id="39" name="文本框 38"/>
          <p:cNvSpPr txBox="1"/>
          <p:nvPr/>
        </p:nvSpPr>
        <p:spPr>
          <a:xfrm>
            <a:off x="323528" y="1220201"/>
            <a:ext cx="8136904" cy="954107"/>
          </a:xfrm>
          <a:prstGeom prst="rect">
            <a:avLst/>
          </a:prstGeom>
          <a:noFill/>
        </p:spPr>
        <p:txBody>
          <a:bodyPr wrap="square" rtlCol="0">
            <a:spAutoFit/>
          </a:bodyPr>
          <a:lstStyle/>
          <a:p>
            <a:r>
              <a:rPr lang="en-US" altLang="zh-CN" sz="2000" b="1" dirty="0">
                <a:ea typeface="楷体" panose="02010609060101010101" pitchFamily="49" charset="-122"/>
                <a:cs typeface="Times New Roman" panose="02020603050405020304" pitchFamily="18" charset="0"/>
              </a:rPr>
              <a:t>SA</a:t>
            </a:r>
            <a:r>
              <a:rPr lang="zh-CN" altLang="en-US" sz="2000" b="1" dirty="0">
                <a:ea typeface="楷体" panose="02010609060101010101" pitchFamily="49" charset="-122"/>
                <a:cs typeface="Times New Roman" panose="02020603050405020304" pitchFamily="18" charset="0"/>
              </a:rPr>
              <a:t>卷积神经网络设计</a:t>
            </a:r>
            <a:r>
              <a:rPr lang="en-US" altLang="zh-CN" sz="2000" b="1" dirty="0">
                <a:ea typeface="楷体" panose="02010609060101010101" pitchFamily="49" charset="-122"/>
                <a:cs typeface="Times New Roman" panose="02020603050405020304" pitchFamily="18" charset="0"/>
              </a:rPr>
              <a:t>(</a:t>
            </a:r>
            <a:r>
              <a:rPr lang="zh-CN" altLang="en-US" sz="2000" b="1" dirty="0">
                <a:ea typeface="楷体" panose="02010609060101010101" pitchFamily="49" charset="-122"/>
                <a:cs typeface="Times New Roman" panose="02020603050405020304" pitchFamily="18" charset="0"/>
              </a:rPr>
              <a:t>非常重要</a:t>
            </a:r>
            <a:r>
              <a:rPr lang="en-US" altLang="zh-CN" sz="2000" b="1" dirty="0">
                <a:ea typeface="楷体" panose="02010609060101010101" pitchFamily="49" charset="-122"/>
                <a:cs typeface="Times New Roman" panose="02020603050405020304" pitchFamily="18" charset="0"/>
              </a:rPr>
              <a:t>)</a:t>
            </a:r>
            <a:r>
              <a:rPr lang="zh-CN" altLang="en-US" sz="2000" dirty="0">
                <a:ea typeface="楷体" panose="02010609060101010101" pitchFamily="49" charset="-122"/>
                <a:cs typeface="Times New Roman" panose="02020603050405020304" pitchFamily="18" charset="0"/>
              </a:rPr>
              <a:t>：</a:t>
            </a:r>
            <a:endParaRPr lang="en-US" altLang="zh-CN" sz="2000" dirty="0">
              <a:ea typeface="楷体" panose="02010609060101010101" pitchFamily="49" charset="-122"/>
              <a:cs typeface="Times New Roman" panose="02020603050405020304" pitchFamily="18" charset="0"/>
            </a:endParaRPr>
          </a:p>
          <a:p>
            <a:r>
              <a:rPr lang="en-US" altLang="zh-CN" sz="1800" dirty="0">
                <a:ea typeface="楷体" panose="02010609060101010101" pitchFamily="49" charset="-122"/>
                <a:cs typeface="Times New Roman" panose="02020603050405020304" pitchFamily="18" charset="0"/>
              </a:rPr>
              <a:t>    -- </a:t>
            </a:r>
            <a:r>
              <a:rPr lang="zh-CN" altLang="en-US" sz="1800" dirty="0">
                <a:ea typeface="楷体" panose="02010609060101010101" pitchFamily="49" charset="-122"/>
                <a:cs typeface="Times New Roman" panose="02020603050405020304" pitchFamily="18" charset="0"/>
              </a:rPr>
              <a:t>卷积核的设计需要考虑信息流的存储方式</a:t>
            </a:r>
            <a:endParaRPr lang="en-US" altLang="zh-CN" sz="1800" dirty="0">
              <a:ea typeface="楷体" panose="02010609060101010101" pitchFamily="49" charset="-122"/>
              <a:cs typeface="Times New Roman" panose="02020603050405020304" pitchFamily="18" charset="0"/>
            </a:endParaRPr>
          </a:p>
          <a:p>
            <a:r>
              <a:rPr lang="en-US" altLang="zh-CN" sz="1800" dirty="0">
                <a:ea typeface="楷体" panose="02010609060101010101" pitchFamily="49" charset="-122"/>
                <a:cs typeface="Times New Roman" panose="02020603050405020304" pitchFamily="18" charset="0"/>
              </a:rPr>
              <a:t>    -- SA</a:t>
            </a:r>
            <a:r>
              <a:rPr lang="zh-CN" altLang="en-US" sz="1800" dirty="0">
                <a:ea typeface="楷体" panose="02010609060101010101" pitchFamily="49" charset="-122"/>
                <a:cs typeface="Times New Roman" panose="02020603050405020304" pitchFamily="18" charset="0"/>
              </a:rPr>
              <a:t>中信息按行存储，可以理解为</a:t>
            </a:r>
            <a:r>
              <a:rPr lang="en-US" altLang="zh-CN" sz="1800" dirty="0">
                <a:ea typeface="楷体" panose="02010609060101010101" pitchFamily="49" charset="-122"/>
                <a:cs typeface="Times New Roman" panose="02020603050405020304" pitchFamily="18" charset="0"/>
              </a:rPr>
              <a:t>3</a:t>
            </a:r>
            <a:r>
              <a:rPr lang="zh-CN" altLang="en-US" sz="1800" dirty="0">
                <a:ea typeface="楷体" panose="02010609060101010101" pitchFamily="49" charset="-122"/>
                <a:cs typeface="Times New Roman" panose="02020603050405020304" pitchFamily="18" charset="0"/>
              </a:rPr>
              <a:t>行</a:t>
            </a:r>
            <a:r>
              <a:rPr lang="en-US" altLang="zh-CN" sz="1800" dirty="0">
                <a:ea typeface="楷体" panose="02010609060101010101" pitchFamily="49" charset="-122"/>
                <a:cs typeface="Times New Roman" panose="02020603050405020304" pitchFamily="18" charset="0"/>
              </a:rPr>
              <a:t>256</a:t>
            </a:r>
            <a:r>
              <a:rPr lang="zh-CN" altLang="en-US" sz="1800" dirty="0">
                <a:ea typeface="楷体" panose="02010609060101010101" pitchFamily="49" charset="-122"/>
                <a:cs typeface="Times New Roman" panose="02020603050405020304" pitchFamily="18" charset="0"/>
              </a:rPr>
              <a:t>列</a:t>
            </a:r>
          </a:p>
        </p:txBody>
      </p:sp>
      <p:graphicFrame>
        <p:nvGraphicFramePr>
          <p:cNvPr id="2" name="表格 1"/>
          <p:cNvGraphicFramePr>
            <a:graphicFrameLocks noGrp="1"/>
          </p:cNvGraphicFramePr>
          <p:nvPr/>
        </p:nvGraphicFramePr>
        <p:xfrm>
          <a:off x="503548" y="4855005"/>
          <a:ext cx="8136903" cy="1417371"/>
        </p:xfrm>
        <a:graphic>
          <a:graphicData uri="http://schemas.openxmlformats.org/drawingml/2006/table">
            <a:tbl>
              <a:tblPr firstRow="1" bandRow="1">
                <a:tableStyleId>{5C22544A-7EE6-4342-B048-85BDC9FD1C3A}</a:tableStyleId>
              </a:tblPr>
              <a:tblGrid>
                <a:gridCol w="1162415">
                  <a:extLst>
                    <a:ext uri="{9D8B030D-6E8A-4147-A177-3AD203B41FA5}">
                      <a16:colId xmlns:a16="http://schemas.microsoft.com/office/drawing/2014/main" val="20000"/>
                    </a:ext>
                  </a:extLst>
                </a:gridCol>
                <a:gridCol w="1121267">
                  <a:extLst>
                    <a:ext uri="{9D8B030D-6E8A-4147-A177-3AD203B41FA5}">
                      <a16:colId xmlns:a16="http://schemas.microsoft.com/office/drawing/2014/main" val="20001"/>
                    </a:ext>
                  </a:extLst>
                </a:gridCol>
                <a:gridCol w="1121267">
                  <a:extLst>
                    <a:ext uri="{9D8B030D-6E8A-4147-A177-3AD203B41FA5}">
                      <a16:colId xmlns:a16="http://schemas.microsoft.com/office/drawing/2014/main" val="20002"/>
                    </a:ext>
                  </a:extLst>
                </a:gridCol>
                <a:gridCol w="1121267">
                  <a:extLst>
                    <a:ext uri="{9D8B030D-6E8A-4147-A177-3AD203B41FA5}">
                      <a16:colId xmlns:a16="http://schemas.microsoft.com/office/drawing/2014/main" val="20003"/>
                    </a:ext>
                  </a:extLst>
                </a:gridCol>
                <a:gridCol w="1121267">
                  <a:extLst>
                    <a:ext uri="{9D8B030D-6E8A-4147-A177-3AD203B41FA5}">
                      <a16:colId xmlns:a16="http://schemas.microsoft.com/office/drawing/2014/main" val="20004"/>
                    </a:ext>
                  </a:extLst>
                </a:gridCol>
                <a:gridCol w="1121267">
                  <a:extLst>
                    <a:ext uri="{9D8B030D-6E8A-4147-A177-3AD203B41FA5}">
                      <a16:colId xmlns:a16="http://schemas.microsoft.com/office/drawing/2014/main" val="20005"/>
                    </a:ext>
                  </a:extLst>
                </a:gridCol>
                <a:gridCol w="1368153">
                  <a:extLst>
                    <a:ext uri="{9D8B030D-6E8A-4147-A177-3AD203B41FA5}">
                      <a16:colId xmlns:a16="http://schemas.microsoft.com/office/drawing/2014/main" val="20006"/>
                    </a:ext>
                  </a:extLst>
                </a:gridCol>
              </a:tblGrid>
              <a:tr h="472457">
                <a:tc>
                  <a:txBody>
                    <a:bodyPr/>
                    <a:lstStyle/>
                    <a:p>
                      <a:pPr algn="ct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Model</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参数量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运行时间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1400" b="0"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ACC</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1400" b="0" baseline="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ACC</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 ACC</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数据集中</a:t>
                      </a: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ACC</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72457">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Type A</a:t>
                      </a:r>
                      <a:endParaRPr lang="zh-CN" altLang="en-US"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2, 037, 629</a:t>
                      </a:r>
                      <a:endParaRPr lang="zh-CN" altLang="en-US"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2.51h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0.757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0.803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0.755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0.932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72457">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Type B</a:t>
                      </a:r>
                      <a:endParaRPr lang="zh-CN" altLang="en-US"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726, 293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1.89h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0.659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0.742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0.708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400" b="0"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0.916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spcAft>
                <a:spcPts val="0"/>
              </a:spcAft>
              <a:defRPr/>
            </a:pP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FedPAN</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rPr>
              <a:t>应用效果</a:t>
            </a:r>
            <a:endParaRPr lang="zh-CN" altLang="zh-CN" sz="2800" b="1" kern="1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aphicFrame>
        <p:nvGraphicFramePr>
          <p:cNvPr id="23" name="表格 22"/>
          <p:cNvGraphicFramePr>
            <a:graphicFrameLocks noGrp="1"/>
          </p:cNvGraphicFramePr>
          <p:nvPr/>
        </p:nvGraphicFramePr>
        <p:xfrm>
          <a:off x="539553" y="1549302"/>
          <a:ext cx="7920879" cy="1301763"/>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1488165">
                  <a:extLst>
                    <a:ext uri="{9D8B030D-6E8A-4147-A177-3AD203B41FA5}">
                      <a16:colId xmlns:a16="http://schemas.microsoft.com/office/drawing/2014/main" val="20001"/>
                    </a:ext>
                  </a:extLst>
                </a:gridCol>
                <a:gridCol w="1488165">
                  <a:extLst>
                    <a:ext uri="{9D8B030D-6E8A-4147-A177-3AD203B41FA5}">
                      <a16:colId xmlns:a16="http://schemas.microsoft.com/office/drawing/2014/main" val="20002"/>
                    </a:ext>
                  </a:extLst>
                </a:gridCol>
                <a:gridCol w="1488165">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tblGrid>
              <a:tr h="433921">
                <a:tc>
                  <a:txBody>
                    <a:bodyPr/>
                    <a:lstStyle/>
                    <a:p>
                      <a:pPr algn="ctr"/>
                      <a:r>
                        <a:rPr lang="en-US" altLang="zh-CN"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FedAvg</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全局测试集</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433921">
                <a:tc>
                  <a:txBody>
                    <a:bodyPr/>
                    <a:lstStyle/>
                    <a:p>
                      <a:pPr algn="ct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E=5</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43392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E=10</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24" name="表格 23"/>
          <p:cNvGraphicFramePr>
            <a:graphicFrameLocks noGrp="1"/>
          </p:cNvGraphicFramePr>
          <p:nvPr/>
        </p:nvGraphicFramePr>
        <p:xfrm>
          <a:off x="539552" y="3140968"/>
          <a:ext cx="7920879" cy="1301763"/>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1488165">
                  <a:extLst>
                    <a:ext uri="{9D8B030D-6E8A-4147-A177-3AD203B41FA5}">
                      <a16:colId xmlns:a16="http://schemas.microsoft.com/office/drawing/2014/main" val="20001"/>
                    </a:ext>
                  </a:extLst>
                </a:gridCol>
                <a:gridCol w="1488165">
                  <a:extLst>
                    <a:ext uri="{9D8B030D-6E8A-4147-A177-3AD203B41FA5}">
                      <a16:colId xmlns:a16="http://schemas.microsoft.com/office/drawing/2014/main" val="20002"/>
                    </a:ext>
                  </a:extLst>
                </a:gridCol>
                <a:gridCol w="1488165">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tblGrid>
              <a:tr h="433921">
                <a:tc>
                  <a:txBody>
                    <a:bodyPr/>
                    <a:lstStyle/>
                    <a:p>
                      <a:pPr algn="ctr"/>
                      <a:r>
                        <a:rPr lang="en-US" altLang="zh-CN"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FedPAN</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局点</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 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全局测试集</a:t>
                      </a: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ACC</a:t>
                      </a:r>
                      <a:endParaRPr lang="zh-CN" altLang="en-US"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433921">
                <a:tc>
                  <a:txBody>
                    <a:bodyPr/>
                    <a:lstStyle/>
                    <a:p>
                      <a:pPr algn="ct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E=5</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43392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E=10</a:t>
                      </a:r>
                      <a:endParaRPr lang="zh-CN" altLang="en-US" sz="14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sz="16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25" name="文本框 24"/>
          <p:cNvSpPr txBox="1"/>
          <p:nvPr/>
        </p:nvSpPr>
        <p:spPr>
          <a:xfrm>
            <a:off x="467544" y="4914063"/>
            <a:ext cx="8274465" cy="1323439"/>
          </a:xfrm>
          <a:prstGeom prst="rect">
            <a:avLst/>
          </a:prstGeom>
          <a:noFill/>
        </p:spPr>
        <p:txBody>
          <a:bodyPr wrap="square" rtlCol="0">
            <a:spAutoFit/>
          </a:bodyPr>
          <a:lstStyle/>
          <a:p>
            <a:r>
              <a:rPr lang="zh-CN" altLang="en-US" sz="2000" dirty="0">
                <a:ea typeface="楷体" panose="02010609060101010101" pitchFamily="49" charset="-122"/>
                <a:cs typeface="Times New Roman" panose="02020603050405020304" pitchFamily="18" charset="0"/>
              </a:rPr>
              <a:t>验证结果分析：</a:t>
            </a:r>
            <a:endParaRPr lang="en-US" altLang="zh-CN" sz="2000" dirty="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000" dirty="0">
                <a:ea typeface="楷体" panose="02010609060101010101" pitchFamily="49" charset="-122"/>
                <a:cs typeface="Times New Roman" panose="02020603050405020304" pitchFamily="18" charset="0"/>
              </a:rPr>
              <a:t>由于数据异构，</a:t>
            </a:r>
            <a:r>
              <a:rPr lang="en-US" altLang="zh-CN" sz="2000" dirty="0">
                <a:ea typeface="楷体" panose="02010609060101010101" pitchFamily="49" charset="-122"/>
                <a:cs typeface="Times New Roman" panose="02020603050405020304" pitchFamily="18" charset="0"/>
              </a:rPr>
              <a:t>FedAvg</a:t>
            </a:r>
            <a:r>
              <a:rPr lang="zh-CN" altLang="en-US" sz="2000" dirty="0">
                <a:ea typeface="楷体" panose="02010609060101010101" pitchFamily="49" charset="-122"/>
                <a:cs typeface="Times New Roman" panose="02020603050405020304" pitchFamily="18" charset="0"/>
              </a:rPr>
              <a:t>使用点对点参数聚合的模型性能只有</a:t>
            </a:r>
            <a:r>
              <a:rPr lang="en-US" altLang="zh-CN" sz="2000" dirty="0">
                <a:ea typeface="楷体" panose="02010609060101010101" pitchFamily="49" charset="-122"/>
                <a:cs typeface="Times New Roman" panose="02020603050405020304" pitchFamily="18" charset="0"/>
              </a:rPr>
              <a:t>0.837</a:t>
            </a:r>
          </a:p>
          <a:p>
            <a:pPr marL="342900" indent="-342900">
              <a:buFont typeface="Arial" panose="020B0604020202020204" pitchFamily="34" charset="0"/>
              <a:buChar char="•"/>
            </a:pPr>
            <a:r>
              <a:rPr lang="zh-CN" altLang="en-US" sz="2000" dirty="0">
                <a:ea typeface="楷体" panose="02010609060101010101" pitchFamily="49" charset="-122"/>
                <a:cs typeface="Times New Roman" panose="02020603050405020304" pitchFamily="18" charset="0"/>
              </a:rPr>
              <a:t>采用了</a:t>
            </a:r>
            <a:r>
              <a:rPr lang="en-US" altLang="zh-CN" sz="2000" dirty="0">
                <a:ea typeface="楷体" panose="02010609060101010101" pitchFamily="49" charset="-122"/>
                <a:cs typeface="Times New Roman" panose="02020603050405020304" pitchFamily="18" charset="0"/>
              </a:rPr>
              <a:t>FedPAN</a:t>
            </a:r>
            <a:r>
              <a:rPr lang="zh-CN" altLang="en-US" sz="2000" dirty="0">
                <a:ea typeface="楷体" panose="02010609060101010101" pitchFamily="49" charset="-122"/>
                <a:cs typeface="Times New Roman" panose="02020603050405020304" pitchFamily="18" charset="0"/>
              </a:rPr>
              <a:t>的结果可以达到</a:t>
            </a:r>
            <a:r>
              <a:rPr lang="en-US" altLang="zh-CN" sz="2000" dirty="0">
                <a:ea typeface="楷体" panose="02010609060101010101" pitchFamily="49" charset="-122"/>
                <a:cs typeface="Times New Roman" panose="02020603050405020304" pitchFamily="18" charset="0"/>
              </a:rPr>
              <a:t>0.893</a:t>
            </a:r>
            <a:r>
              <a:rPr lang="zh-CN" altLang="en-US" sz="2000" dirty="0">
                <a:ea typeface="楷体" panose="02010609060101010101" pitchFamily="49" charset="-122"/>
                <a:cs typeface="Times New Roman" panose="02020603050405020304" pitchFamily="18" charset="0"/>
              </a:rPr>
              <a:t>，拉近了与数据集中式训练的效果</a:t>
            </a:r>
            <a:r>
              <a:rPr lang="en-US" altLang="zh-CN" sz="2000" dirty="0">
                <a:ea typeface="楷体" panose="02010609060101010101" pitchFamily="49" charset="-122"/>
                <a:cs typeface="Times New Roman" panose="02020603050405020304" pitchFamily="18" charset="0"/>
              </a:rPr>
              <a:t>(0.932)</a:t>
            </a:r>
            <a:r>
              <a:rPr lang="zh-CN" altLang="en-US" sz="2000" dirty="0">
                <a:ea typeface="楷体" panose="02010609060101010101" pitchFamily="49" charset="-122"/>
                <a:cs typeface="Times New Roman" panose="02020603050405020304" pitchFamily="18" charset="0"/>
              </a:rPr>
              <a:t>的差距</a:t>
            </a:r>
            <a:endParaRPr lang="en-US" altLang="zh-CN" sz="2000" dirty="0">
              <a:ea typeface="楷体" panose="02010609060101010101" pitchFamily="49" charset="-122"/>
              <a:cs typeface="Times New Roman" panose="02020603050405020304" pitchFamily="18" charset="0"/>
            </a:endParaRPr>
          </a:p>
        </p:txBody>
      </p:sp>
      <p:sp>
        <p:nvSpPr>
          <p:cNvPr id="27" name="文本框 26"/>
          <p:cNvSpPr txBox="1"/>
          <p:nvPr/>
        </p:nvSpPr>
        <p:spPr>
          <a:xfrm>
            <a:off x="5433577" y="4509120"/>
            <a:ext cx="3013310" cy="338554"/>
          </a:xfrm>
          <a:prstGeom prst="rect">
            <a:avLst/>
          </a:prstGeom>
          <a:noFill/>
        </p:spPr>
        <p:txBody>
          <a:bodyPr wrap="square" rtlCol="0">
            <a:spAutoFit/>
          </a:bodyPr>
          <a:lstStyle/>
          <a:p>
            <a:r>
              <a:rPr lang="en-US" altLang="zh-CN" sz="1600" dirty="0">
                <a:ea typeface="楷体" panose="02010609060101010101" pitchFamily="49" charset="-122"/>
                <a:cs typeface="Times New Roman" panose="02020603050405020304" pitchFamily="18" charset="0"/>
              </a:rPr>
              <a:t>* E</a:t>
            </a:r>
            <a:r>
              <a:rPr lang="zh-CN" altLang="en-US" sz="1600" dirty="0">
                <a:ea typeface="楷体" panose="02010609060101010101" pitchFamily="49" charset="-122"/>
                <a:cs typeface="Times New Roman" panose="02020603050405020304" pitchFamily="18" charset="0"/>
              </a:rPr>
              <a:t>代表客户端本地迭代的轮次</a:t>
            </a:r>
            <a:endParaRPr lang="en-US" altLang="zh-CN" sz="1600" dirty="0">
              <a:ea typeface="楷体" panose="02010609060101010101" pitchFamily="49"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联邦学习经典算法</a:t>
            </a:r>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rPr>
              <a:t>FedAvg</a:t>
            </a:r>
            <a:endPar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p:cNvSpPr/>
          <p:nvPr/>
        </p:nvSpPr>
        <p:spPr>
          <a:xfrm>
            <a:off x="268458" y="5953303"/>
            <a:ext cx="8604956" cy="276999"/>
          </a:xfrm>
          <a:prstGeom prst="rect">
            <a:avLst/>
          </a:prstGeom>
        </p:spPr>
        <p:txBody>
          <a:bodyPr wrap="square">
            <a:spAutoFit/>
          </a:bodyPr>
          <a:lstStyle/>
          <a:p>
            <a:r>
              <a:rPr lang="en-US" altLang="zh-CN" sz="1200" dirty="0">
                <a:ea typeface="楷体" panose="02010609060101010101" pitchFamily="49" charset="-122"/>
                <a:cs typeface="Times New Roman" panose="02020603050405020304" pitchFamily="18" charset="0"/>
              </a:rPr>
              <a:t>Brendan McMahan, Eider Moore, et al. Communication-Efficient Learning of Deep Networks from Decentralized Data. AISTATS 2017.</a:t>
            </a:r>
          </a:p>
        </p:txBody>
      </p:sp>
      <p:pic>
        <p:nvPicPr>
          <p:cNvPr id="31" name="图片 30"/>
          <p:cNvPicPr>
            <a:picLocks noChangeAspect="1"/>
          </p:cNvPicPr>
          <p:nvPr/>
        </p:nvPicPr>
        <p:blipFill>
          <a:blip r:embed="rId3"/>
          <a:stretch>
            <a:fillRect/>
          </a:stretch>
        </p:blipFill>
        <p:spPr>
          <a:xfrm>
            <a:off x="4933888" y="2359771"/>
            <a:ext cx="3696641" cy="3473809"/>
          </a:xfrm>
          <a:prstGeom prst="rect">
            <a:avLst/>
          </a:prstGeom>
        </p:spPr>
      </p:pic>
      <p:grpSp>
        <p:nvGrpSpPr>
          <p:cNvPr id="32" name="组合 31"/>
          <p:cNvGrpSpPr/>
          <p:nvPr/>
        </p:nvGrpSpPr>
        <p:grpSpPr>
          <a:xfrm>
            <a:off x="945118" y="4677591"/>
            <a:ext cx="1993831" cy="963866"/>
            <a:chOff x="2431860" y="4610898"/>
            <a:chExt cx="2504136" cy="1212054"/>
          </a:xfrm>
        </p:grpSpPr>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292" y="4610898"/>
              <a:ext cx="291393" cy="269808"/>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5227" y="5050602"/>
              <a:ext cx="291393" cy="269808"/>
            </a:xfrm>
            <a:prstGeom prst="rect">
              <a:avLst/>
            </a:prstGeom>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8807" y="4939725"/>
              <a:ext cx="291393" cy="269808"/>
            </a:xfrm>
            <a:prstGeom prst="rect">
              <a:avLst/>
            </a:prstGeom>
          </p:spPr>
        </p:pic>
        <p:sp>
          <p:nvSpPr>
            <p:cNvPr id="36" name="矩形 35"/>
            <p:cNvSpPr/>
            <p:nvPr/>
          </p:nvSpPr>
          <p:spPr>
            <a:xfrm>
              <a:off x="2761564" y="4715930"/>
              <a:ext cx="388965" cy="251568"/>
            </a:xfrm>
            <a:prstGeom prst="rect">
              <a:avLst/>
            </a:prstGeom>
          </p:spPr>
          <p:txBody>
            <a:bodyPr wrap="none">
              <a:spAutoFit/>
            </a:bodyPr>
            <a:lstStyle/>
            <a:p>
              <a:r>
                <a:rPr lang="en-US" altLang="zh-CN" sz="700" dirty="0">
                  <a:ea typeface="楷体" panose="02010609060101010101" pitchFamily="49" charset="-122"/>
                  <a:cs typeface="Times New Roman" panose="02020603050405020304" pitchFamily="18" charset="0"/>
                </a:rPr>
                <a:t>M1</a:t>
              </a:r>
              <a:endParaRPr lang="zh-CN" altLang="en-US" sz="700" dirty="0">
                <a:ea typeface="楷体" panose="02010609060101010101" pitchFamily="49" charset="-122"/>
                <a:cs typeface="Times New Roman" panose="02020603050405020304" pitchFamily="18" charset="0"/>
              </a:endParaRPr>
            </a:p>
          </p:txBody>
        </p:sp>
        <p:sp>
          <p:nvSpPr>
            <p:cNvPr id="37" name="矩形 36"/>
            <p:cNvSpPr/>
            <p:nvPr/>
          </p:nvSpPr>
          <p:spPr>
            <a:xfrm>
              <a:off x="2431860" y="5185507"/>
              <a:ext cx="388965" cy="251568"/>
            </a:xfrm>
            <a:prstGeom prst="rect">
              <a:avLst/>
            </a:prstGeom>
          </p:spPr>
          <p:txBody>
            <a:bodyPr wrap="none">
              <a:spAutoFit/>
            </a:bodyPr>
            <a:lstStyle/>
            <a:p>
              <a:r>
                <a:rPr lang="en-US" altLang="zh-CN" sz="700" dirty="0">
                  <a:ea typeface="楷体" panose="02010609060101010101" pitchFamily="49" charset="-122"/>
                  <a:cs typeface="Times New Roman" panose="02020603050405020304" pitchFamily="18" charset="0"/>
                </a:rPr>
                <a:t>M2</a:t>
              </a:r>
              <a:endParaRPr lang="zh-CN" altLang="en-US" sz="700" dirty="0">
                <a:ea typeface="楷体" panose="02010609060101010101" pitchFamily="49" charset="-122"/>
                <a:cs typeface="Times New Roman" panose="02020603050405020304" pitchFamily="18" charset="0"/>
              </a:endParaRPr>
            </a:p>
          </p:txBody>
        </p:sp>
        <p:sp>
          <p:nvSpPr>
            <p:cNvPr id="38" name="矩形 37"/>
            <p:cNvSpPr/>
            <p:nvPr/>
          </p:nvSpPr>
          <p:spPr>
            <a:xfrm>
              <a:off x="3048638" y="4988364"/>
              <a:ext cx="388965" cy="251568"/>
            </a:xfrm>
            <a:prstGeom prst="rect">
              <a:avLst/>
            </a:prstGeom>
          </p:spPr>
          <p:txBody>
            <a:bodyPr wrap="none">
              <a:spAutoFit/>
            </a:bodyPr>
            <a:lstStyle/>
            <a:p>
              <a:r>
                <a:rPr lang="en-US" altLang="zh-CN" sz="700" dirty="0">
                  <a:ea typeface="楷体" panose="02010609060101010101" pitchFamily="49" charset="-122"/>
                  <a:cs typeface="Times New Roman" panose="02020603050405020304" pitchFamily="18" charset="0"/>
                </a:rPr>
                <a:t>M3</a:t>
              </a:r>
              <a:endParaRPr lang="zh-CN" altLang="en-US" sz="700" dirty="0">
                <a:ea typeface="楷体" panose="02010609060101010101" pitchFamily="49" charset="-122"/>
                <a:cs typeface="Times New Roman" panose="02020603050405020304" pitchFamily="18" charset="0"/>
              </a:endParaRPr>
            </a:p>
          </p:txBody>
        </p:sp>
        <p:cxnSp>
          <p:nvCxnSpPr>
            <p:cNvPr id="39" name="曲线连接符 38"/>
            <p:cNvCxnSpPr>
              <a:endCxn id="33" idx="3"/>
            </p:cNvCxnSpPr>
            <p:nvPr/>
          </p:nvCxnSpPr>
          <p:spPr bwMode="auto">
            <a:xfrm rot="10800000">
              <a:off x="3411686" y="4745803"/>
              <a:ext cx="1056013" cy="187551"/>
            </a:xfrm>
            <a:prstGeom prst="curvedConnector3">
              <a:avLst>
                <a:gd name="adj1" fmla="val 50000"/>
              </a:avLst>
            </a:prstGeom>
            <a:solidFill>
              <a:schemeClr val="accent1"/>
            </a:solidFill>
            <a:ln w="12700" cap="flat" cmpd="sng" algn="ctr">
              <a:solidFill>
                <a:srgbClr val="0070C0"/>
              </a:solidFill>
              <a:prstDash val="sysDash"/>
              <a:round/>
              <a:headEnd type="none" w="med" len="med"/>
              <a:tailEnd type="triangle"/>
            </a:ln>
          </p:spPr>
        </p:cxnSp>
        <p:cxnSp>
          <p:nvCxnSpPr>
            <p:cNvPr id="40" name="曲线连接符 39"/>
            <p:cNvCxnSpPr/>
            <p:nvPr/>
          </p:nvCxnSpPr>
          <p:spPr bwMode="auto">
            <a:xfrm rot="10800000">
              <a:off x="3699122" y="5087571"/>
              <a:ext cx="753650" cy="11087"/>
            </a:xfrm>
            <a:prstGeom prst="curvedConnector3">
              <a:avLst/>
            </a:prstGeom>
            <a:solidFill>
              <a:schemeClr val="accent1"/>
            </a:solidFill>
            <a:ln w="12700" cap="flat" cmpd="sng" algn="ctr">
              <a:solidFill>
                <a:srgbClr val="0070C0"/>
              </a:solidFill>
              <a:prstDash val="sysDash"/>
              <a:round/>
              <a:headEnd type="none" w="med" len="med"/>
              <a:tailEnd type="triangle"/>
            </a:ln>
          </p:spPr>
        </p:cxnSp>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7470" y="4885497"/>
              <a:ext cx="408526" cy="378264"/>
            </a:xfrm>
            <a:prstGeom prst="rect">
              <a:avLst/>
            </a:prstGeom>
          </p:spPr>
        </p:pic>
        <p:sp>
          <p:nvSpPr>
            <p:cNvPr id="42" name="文本框 41"/>
            <p:cNvSpPr txBox="1"/>
            <p:nvPr/>
          </p:nvSpPr>
          <p:spPr>
            <a:xfrm>
              <a:off x="2820825" y="5474628"/>
              <a:ext cx="1751712" cy="348324"/>
            </a:xfrm>
            <a:prstGeom prst="rect">
              <a:avLst/>
            </a:prstGeom>
            <a:noFill/>
          </p:spPr>
          <p:txBody>
            <a:bodyPr wrap="square" rtlCol="0">
              <a:spAutoFit/>
            </a:bodyPr>
            <a:lstStyle/>
            <a:p>
              <a:pPr algn="ctr"/>
              <a:r>
                <a:rPr lang="en-US" altLang="zh-CN" sz="1200" dirty="0">
                  <a:ea typeface="楷体" panose="02010609060101010101" pitchFamily="49" charset="-122"/>
                  <a:cs typeface="Times New Roman" panose="02020603050405020304" pitchFamily="18" charset="0"/>
                </a:rPr>
                <a:t>Personalization</a:t>
              </a:r>
              <a:endParaRPr lang="zh-CN" altLang="en-US" sz="1200" dirty="0">
                <a:ea typeface="楷体" panose="02010609060101010101" pitchFamily="49" charset="-122"/>
                <a:cs typeface="Times New Roman" panose="02020603050405020304" pitchFamily="18" charset="0"/>
              </a:endParaRPr>
            </a:p>
          </p:txBody>
        </p:sp>
        <p:cxnSp>
          <p:nvCxnSpPr>
            <p:cNvPr id="43" name="曲线连接符 42"/>
            <p:cNvCxnSpPr/>
            <p:nvPr/>
          </p:nvCxnSpPr>
          <p:spPr bwMode="auto">
            <a:xfrm rot="10800000" flipV="1">
              <a:off x="3158559" y="5258419"/>
              <a:ext cx="1307290" cy="41524"/>
            </a:xfrm>
            <a:prstGeom prst="curvedConnector3">
              <a:avLst/>
            </a:prstGeom>
            <a:solidFill>
              <a:schemeClr val="accent1"/>
            </a:solidFill>
            <a:ln w="12700" cap="flat" cmpd="sng" algn="ctr">
              <a:solidFill>
                <a:srgbClr val="0070C0"/>
              </a:solidFill>
              <a:prstDash val="sysDash"/>
              <a:round/>
              <a:headEnd type="none" w="med" len="med"/>
              <a:tailEnd type="triangle"/>
            </a:ln>
          </p:spPr>
        </p:cxnSp>
      </p:grpSp>
      <p:grpSp>
        <p:nvGrpSpPr>
          <p:cNvPr id="44" name="组合 43"/>
          <p:cNvGrpSpPr/>
          <p:nvPr/>
        </p:nvGrpSpPr>
        <p:grpSpPr>
          <a:xfrm>
            <a:off x="1549512" y="2409719"/>
            <a:ext cx="1966682" cy="1050147"/>
            <a:chOff x="2450295" y="4437112"/>
            <a:chExt cx="2470039" cy="1320553"/>
          </a:xfrm>
        </p:grpSpPr>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4630" y="4437112"/>
              <a:ext cx="291393" cy="269808"/>
            </a:xfrm>
            <a:prstGeom prst="rect">
              <a:avLst/>
            </a:prstGeom>
          </p:spPr>
        </p:pic>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9565" y="4876816"/>
              <a:ext cx="291393" cy="269808"/>
            </a:xfrm>
            <a:prstGeom prst="rect">
              <a:avLst/>
            </a:prstGeom>
          </p:spPr>
        </p:pic>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3145" y="4765939"/>
              <a:ext cx="291393" cy="269808"/>
            </a:xfrm>
            <a:prstGeom prst="rect">
              <a:avLst/>
            </a:prstGeom>
          </p:spPr>
        </p:pic>
        <p:sp>
          <p:nvSpPr>
            <p:cNvPr id="64" name="矩形 63"/>
            <p:cNvSpPr/>
            <p:nvPr/>
          </p:nvSpPr>
          <p:spPr>
            <a:xfrm>
              <a:off x="2759353" y="4542597"/>
              <a:ext cx="388965" cy="251568"/>
            </a:xfrm>
            <a:prstGeom prst="rect">
              <a:avLst/>
            </a:prstGeom>
          </p:spPr>
          <p:txBody>
            <a:bodyPr wrap="none">
              <a:spAutoFit/>
            </a:bodyPr>
            <a:lstStyle/>
            <a:p>
              <a:r>
                <a:rPr lang="en-US" altLang="zh-CN" sz="700" dirty="0">
                  <a:ea typeface="楷体" panose="02010609060101010101" pitchFamily="49" charset="-122"/>
                  <a:cs typeface="Times New Roman" panose="02020603050405020304" pitchFamily="18" charset="0"/>
                </a:rPr>
                <a:t>M1</a:t>
              </a:r>
              <a:endParaRPr lang="zh-CN" altLang="en-US" sz="700" dirty="0">
                <a:ea typeface="楷体" panose="02010609060101010101" pitchFamily="49" charset="-122"/>
                <a:cs typeface="Times New Roman" panose="02020603050405020304" pitchFamily="18" charset="0"/>
              </a:endParaRPr>
            </a:p>
          </p:txBody>
        </p:sp>
        <p:sp>
          <p:nvSpPr>
            <p:cNvPr id="65" name="矩形 64"/>
            <p:cNvSpPr/>
            <p:nvPr/>
          </p:nvSpPr>
          <p:spPr>
            <a:xfrm>
              <a:off x="2450295" y="5031114"/>
              <a:ext cx="388965" cy="251568"/>
            </a:xfrm>
            <a:prstGeom prst="rect">
              <a:avLst/>
            </a:prstGeom>
          </p:spPr>
          <p:txBody>
            <a:bodyPr wrap="none">
              <a:spAutoFit/>
            </a:bodyPr>
            <a:lstStyle/>
            <a:p>
              <a:r>
                <a:rPr lang="en-US" altLang="zh-CN" sz="700" dirty="0">
                  <a:ea typeface="楷体" panose="02010609060101010101" pitchFamily="49" charset="-122"/>
                  <a:cs typeface="Times New Roman" panose="02020603050405020304" pitchFamily="18" charset="0"/>
                </a:rPr>
                <a:t>M2</a:t>
              </a:r>
              <a:endParaRPr lang="zh-CN" altLang="en-US" sz="700" dirty="0">
                <a:ea typeface="楷体" panose="02010609060101010101" pitchFamily="49" charset="-122"/>
                <a:cs typeface="Times New Roman" panose="02020603050405020304" pitchFamily="18" charset="0"/>
              </a:endParaRPr>
            </a:p>
          </p:txBody>
        </p:sp>
        <p:sp>
          <p:nvSpPr>
            <p:cNvPr id="66" name="矩形 65"/>
            <p:cNvSpPr/>
            <p:nvPr/>
          </p:nvSpPr>
          <p:spPr>
            <a:xfrm>
              <a:off x="3063412" y="4909963"/>
              <a:ext cx="388965" cy="251568"/>
            </a:xfrm>
            <a:prstGeom prst="rect">
              <a:avLst/>
            </a:prstGeom>
          </p:spPr>
          <p:txBody>
            <a:bodyPr wrap="none">
              <a:spAutoFit/>
            </a:bodyPr>
            <a:lstStyle/>
            <a:p>
              <a:r>
                <a:rPr lang="en-US" altLang="zh-CN" sz="700" dirty="0">
                  <a:ea typeface="楷体" panose="02010609060101010101" pitchFamily="49" charset="-122"/>
                  <a:cs typeface="Times New Roman" panose="02020603050405020304" pitchFamily="18" charset="0"/>
                </a:rPr>
                <a:t>M3</a:t>
              </a:r>
              <a:endParaRPr lang="zh-CN" altLang="en-US" sz="700" dirty="0">
                <a:ea typeface="楷体" panose="02010609060101010101" pitchFamily="49" charset="-122"/>
                <a:cs typeface="Times New Roman" panose="02020603050405020304" pitchFamily="18" charset="0"/>
              </a:endParaRPr>
            </a:p>
          </p:txBody>
        </p:sp>
        <p:cxnSp>
          <p:nvCxnSpPr>
            <p:cNvPr id="67" name="曲线连接符 66"/>
            <p:cNvCxnSpPr>
              <a:stCxn id="45" idx="3"/>
            </p:cNvCxnSpPr>
            <p:nvPr/>
          </p:nvCxnSpPr>
          <p:spPr bwMode="auto">
            <a:xfrm>
              <a:off x="3396023" y="4572016"/>
              <a:ext cx="1039964" cy="216208"/>
            </a:xfrm>
            <a:prstGeom prst="curvedConnector3">
              <a:avLst/>
            </a:prstGeom>
            <a:solidFill>
              <a:schemeClr val="accent1"/>
            </a:solidFill>
            <a:ln w="12700" cap="flat" cmpd="sng" algn="ctr">
              <a:solidFill>
                <a:srgbClr val="0070C0"/>
              </a:solidFill>
              <a:prstDash val="sysDash"/>
              <a:round/>
              <a:headEnd type="none" w="med" len="med"/>
              <a:tailEnd type="triangle"/>
            </a:ln>
          </p:spPr>
        </p:cxnSp>
        <p:cxnSp>
          <p:nvCxnSpPr>
            <p:cNvPr id="68" name="曲线连接符 67"/>
            <p:cNvCxnSpPr>
              <a:stCxn id="63" idx="3"/>
            </p:cNvCxnSpPr>
            <p:nvPr/>
          </p:nvCxnSpPr>
          <p:spPr bwMode="auto">
            <a:xfrm flipV="1">
              <a:off x="3674538" y="4892095"/>
              <a:ext cx="761449" cy="8748"/>
            </a:xfrm>
            <a:prstGeom prst="curvedConnector3">
              <a:avLst/>
            </a:prstGeom>
            <a:solidFill>
              <a:schemeClr val="accent1"/>
            </a:solidFill>
            <a:ln w="12700" cap="flat" cmpd="sng" algn="ctr">
              <a:solidFill>
                <a:srgbClr val="0070C0"/>
              </a:solidFill>
              <a:prstDash val="sysDash"/>
              <a:round/>
              <a:headEnd type="none" w="med" len="med"/>
              <a:tailEnd type="triangle"/>
            </a:ln>
          </p:spPr>
        </p:cxnSp>
        <p:pic>
          <p:nvPicPr>
            <p:cNvPr id="69" name="图片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1808" y="4711711"/>
              <a:ext cx="408526" cy="378264"/>
            </a:xfrm>
            <a:prstGeom prst="rect">
              <a:avLst/>
            </a:prstGeom>
          </p:spPr>
        </p:pic>
        <p:cxnSp>
          <p:nvCxnSpPr>
            <p:cNvPr id="70" name="曲线连接符 69"/>
            <p:cNvCxnSpPr>
              <a:stCxn id="62" idx="2"/>
            </p:cNvCxnSpPr>
            <p:nvPr/>
          </p:nvCxnSpPr>
          <p:spPr bwMode="auto">
            <a:xfrm rot="5400000" flipH="1" flipV="1">
              <a:off x="3643371" y="4354009"/>
              <a:ext cx="104505" cy="1480725"/>
            </a:xfrm>
            <a:prstGeom prst="curvedConnector4">
              <a:avLst>
                <a:gd name="adj1" fmla="val -218746"/>
                <a:gd name="adj2" fmla="val 54920"/>
              </a:avLst>
            </a:prstGeom>
            <a:solidFill>
              <a:schemeClr val="accent1"/>
            </a:solidFill>
            <a:ln w="12700" cap="flat" cmpd="sng" algn="ctr">
              <a:solidFill>
                <a:srgbClr val="0070C0"/>
              </a:solidFill>
              <a:prstDash val="sysDash"/>
              <a:round/>
              <a:headEnd type="none" w="med" len="med"/>
              <a:tailEnd type="triangle"/>
            </a:ln>
          </p:spPr>
        </p:cxnSp>
        <p:sp>
          <p:nvSpPr>
            <p:cNvPr id="71" name="文本框 70"/>
            <p:cNvSpPr txBox="1"/>
            <p:nvPr/>
          </p:nvSpPr>
          <p:spPr>
            <a:xfrm>
              <a:off x="2692245" y="5409340"/>
              <a:ext cx="1890729" cy="348325"/>
            </a:xfrm>
            <a:prstGeom prst="rect">
              <a:avLst/>
            </a:prstGeom>
            <a:noFill/>
          </p:spPr>
          <p:txBody>
            <a:bodyPr wrap="square" rtlCol="0">
              <a:spAutoFit/>
            </a:bodyPr>
            <a:lstStyle/>
            <a:p>
              <a:pPr algn="ctr"/>
              <a:r>
                <a:rPr lang="en-US" altLang="zh-CN" sz="1200" dirty="0">
                  <a:ea typeface="楷体" panose="02010609060101010101" pitchFamily="49" charset="-122"/>
                  <a:cs typeface="Times New Roman" panose="02020603050405020304" pitchFamily="18" charset="0"/>
                </a:rPr>
                <a:t>Model Aggregation</a:t>
              </a:r>
              <a:endParaRPr lang="zh-CN" altLang="en-US" sz="1200" dirty="0">
                <a:ea typeface="楷体" panose="02010609060101010101" pitchFamily="49" charset="-122"/>
                <a:cs typeface="Times New Roman" panose="02020603050405020304" pitchFamily="18" charset="0"/>
              </a:endParaRPr>
            </a:p>
          </p:txBody>
        </p:sp>
      </p:grpSp>
      <p:sp>
        <p:nvSpPr>
          <p:cNvPr id="72" name="右弧形箭头 71"/>
          <p:cNvSpPr/>
          <p:nvPr/>
        </p:nvSpPr>
        <p:spPr bwMode="auto">
          <a:xfrm rot="10042106">
            <a:off x="1096116" y="3376760"/>
            <a:ext cx="376629" cy="1107750"/>
          </a:xfrm>
          <a:prstGeom prst="curvedLef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3" name="右弧形箭头 72"/>
          <p:cNvSpPr/>
          <p:nvPr/>
        </p:nvSpPr>
        <p:spPr bwMode="auto">
          <a:xfrm rot="21011495">
            <a:off x="3680630" y="3319226"/>
            <a:ext cx="376629" cy="1107750"/>
          </a:xfrm>
          <a:prstGeom prst="curvedLef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74" name="组合 73"/>
          <p:cNvGrpSpPr/>
          <p:nvPr/>
        </p:nvGrpSpPr>
        <p:grpSpPr>
          <a:xfrm>
            <a:off x="2917653" y="4758903"/>
            <a:ext cx="1394740" cy="888523"/>
            <a:chOff x="2719585" y="4889807"/>
            <a:chExt cx="1394740" cy="888523"/>
          </a:xfrm>
        </p:grpSpPr>
        <p:grpSp>
          <p:nvGrpSpPr>
            <p:cNvPr id="75" name="组合 74"/>
            <p:cNvGrpSpPr/>
            <p:nvPr/>
          </p:nvGrpSpPr>
          <p:grpSpPr>
            <a:xfrm>
              <a:off x="3002050" y="4889807"/>
              <a:ext cx="840874" cy="629894"/>
              <a:chOff x="958679" y="4293096"/>
              <a:chExt cx="1056089" cy="792088"/>
            </a:xfrm>
          </p:grpSpPr>
          <p:sp>
            <p:nvSpPr>
              <p:cNvPr id="77" name="圆柱形 76"/>
              <p:cNvSpPr/>
              <p:nvPr/>
            </p:nvSpPr>
            <p:spPr bwMode="auto">
              <a:xfrm>
                <a:off x="1331640" y="4293096"/>
                <a:ext cx="360040" cy="360040"/>
              </a:xfrm>
              <a:prstGeom prst="can">
                <a:avLst/>
              </a:prstGeom>
              <a:ln>
                <a:headEnd type="none" w="med" len="med"/>
                <a:tailEnd type="none" w="med" len="med"/>
              </a:ln>
            </p:spPr>
            <p:style>
              <a:lnRef idx="0">
                <a:schemeClr val="accent6"/>
              </a:lnRef>
              <a:fillRef idx="1002">
                <a:schemeClr val="dk2"/>
              </a:fillRef>
              <a:effectRef idx="3">
                <a:schemeClr val="accent6"/>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700" b="1" i="0" u="none" strike="noStrike" cap="none" normalizeH="0" baseline="0" dirty="0">
                    <a:ln>
                      <a:noFill/>
                    </a:ln>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L1</a:t>
                </a:r>
                <a:endParaRPr kumimoji="0" lang="zh-CN" altLang="en-US" sz="700" b="1" i="0" u="none" strike="noStrike" cap="none" normalizeH="0" baseline="0" dirty="0">
                  <a:ln>
                    <a:noFill/>
                  </a:ln>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8" name="圆柱形 77"/>
              <p:cNvSpPr/>
              <p:nvPr/>
            </p:nvSpPr>
            <p:spPr bwMode="auto">
              <a:xfrm>
                <a:off x="958679" y="4666311"/>
                <a:ext cx="360040" cy="360040"/>
              </a:xfrm>
              <a:prstGeom prst="can">
                <a:avLst/>
              </a:prstGeom>
              <a:ln>
                <a:headEnd type="none" w="med" len="med"/>
                <a:tailEnd type="none" w="med" len="med"/>
              </a:ln>
            </p:spPr>
            <p:style>
              <a:lnRef idx="0">
                <a:schemeClr val="accent6"/>
              </a:lnRef>
              <a:fillRef idx="1002">
                <a:schemeClr val="dk2"/>
              </a:fillRef>
              <a:effectRef idx="3">
                <a:schemeClr val="accent6"/>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700" b="1" i="0" u="none" strike="noStrike" cap="none" normalizeH="0" baseline="0" dirty="0">
                    <a:ln>
                      <a:noFill/>
                    </a:ln>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L2</a:t>
                </a:r>
                <a:endParaRPr kumimoji="0" lang="zh-CN" altLang="en-US" sz="700" b="1" i="0" u="none" strike="noStrike" cap="none" normalizeH="0" baseline="0" dirty="0">
                  <a:ln>
                    <a:noFill/>
                  </a:ln>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9" name="圆柱形 78"/>
              <p:cNvSpPr/>
              <p:nvPr/>
            </p:nvSpPr>
            <p:spPr bwMode="auto">
              <a:xfrm>
                <a:off x="1654728" y="4725144"/>
                <a:ext cx="360040" cy="360040"/>
              </a:xfrm>
              <a:prstGeom prst="can">
                <a:avLst/>
              </a:prstGeom>
              <a:ln>
                <a:headEnd type="none" w="med" len="med"/>
                <a:tailEnd type="none" w="med" len="med"/>
              </a:ln>
            </p:spPr>
            <p:style>
              <a:lnRef idx="0">
                <a:schemeClr val="accent6"/>
              </a:lnRef>
              <a:fillRef idx="1002">
                <a:schemeClr val="dk2"/>
              </a:fillRef>
              <a:effectRef idx="3">
                <a:schemeClr val="accent6"/>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700" b="1" i="0" u="none" strike="noStrike" cap="none" normalizeH="0" baseline="0" dirty="0">
                    <a:ln>
                      <a:noFill/>
                    </a:ln>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L3</a:t>
                </a:r>
                <a:endParaRPr kumimoji="0" lang="zh-CN" altLang="en-US" sz="700" b="1" i="0" u="none" strike="noStrike" cap="none" normalizeH="0" baseline="0" dirty="0">
                  <a:ln>
                    <a:noFill/>
                  </a:ln>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76" name="文本框 75"/>
            <p:cNvSpPr txBox="1"/>
            <p:nvPr/>
          </p:nvSpPr>
          <p:spPr>
            <a:xfrm>
              <a:off x="2719585" y="5501331"/>
              <a:ext cx="1394740" cy="276999"/>
            </a:xfrm>
            <a:prstGeom prst="rect">
              <a:avLst/>
            </a:prstGeom>
            <a:noFill/>
          </p:spPr>
          <p:txBody>
            <a:bodyPr wrap="square" rtlCol="0">
              <a:spAutoFit/>
            </a:bodyPr>
            <a:lstStyle/>
            <a:p>
              <a:pPr algn="ctr"/>
              <a:r>
                <a:rPr lang="en-US" altLang="zh-CN" sz="1200" dirty="0">
                  <a:ea typeface="楷体" panose="02010609060101010101" pitchFamily="49" charset="-122"/>
                  <a:cs typeface="Times New Roman" panose="02020603050405020304" pitchFamily="18" charset="0"/>
                </a:rPr>
                <a:t>Private Data</a:t>
              </a:r>
              <a:endParaRPr lang="zh-CN" altLang="en-US" sz="1200" dirty="0">
                <a:ea typeface="楷体" panose="02010609060101010101" pitchFamily="49" charset="-122"/>
                <a:cs typeface="Times New Roman" panose="02020603050405020304" pitchFamily="18" charset="0"/>
              </a:endParaRPr>
            </a:p>
          </p:txBody>
        </p:sp>
      </p:grpSp>
      <p:sp>
        <p:nvSpPr>
          <p:cNvPr id="80" name="文本框 79"/>
          <p:cNvSpPr txBox="1"/>
          <p:nvPr/>
        </p:nvSpPr>
        <p:spPr>
          <a:xfrm>
            <a:off x="3955740" y="4219357"/>
            <a:ext cx="900449" cy="276999"/>
          </a:xfrm>
          <a:prstGeom prst="rect">
            <a:avLst/>
          </a:prstGeom>
          <a:noFill/>
        </p:spPr>
        <p:txBody>
          <a:bodyPr wrap="square" rtlCol="0">
            <a:spAutoFit/>
          </a:bodyPr>
          <a:lstStyle/>
          <a:p>
            <a:pPr algn="ctr"/>
            <a:r>
              <a:rPr lang="en-US" altLang="zh-CN" sz="1200" dirty="0">
                <a:ea typeface="楷体" panose="02010609060101010101" pitchFamily="49" charset="-122"/>
                <a:cs typeface="Times New Roman" panose="02020603050405020304" pitchFamily="18" charset="0"/>
              </a:rPr>
              <a:t>Download</a:t>
            </a:r>
            <a:endParaRPr lang="zh-CN" altLang="en-US" sz="1200" dirty="0">
              <a:ea typeface="楷体" panose="02010609060101010101" pitchFamily="49" charset="-122"/>
              <a:cs typeface="Times New Roman" panose="02020603050405020304" pitchFamily="18" charset="0"/>
            </a:endParaRPr>
          </a:p>
        </p:txBody>
      </p:sp>
      <p:sp>
        <p:nvSpPr>
          <p:cNvPr id="81" name="文本框 80"/>
          <p:cNvSpPr txBox="1"/>
          <p:nvPr/>
        </p:nvSpPr>
        <p:spPr>
          <a:xfrm>
            <a:off x="540038" y="3179321"/>
            <a:ext cx="900449" cy="276999"/>
          </a:xfrm>
          <a:prstGeom prst="rect">
            <a:avLst/>
          </a:prstGeom>
          <a:noFill/>
        </p:spPr>
        <p:txBody>
          <a:bodyPr wrap="square" rtlCol="0">
            <a:spAutoFit/>
          </a:bodyPr>
          <a:lstStyle/>
          <a:p>
            <a:pPr algn="ctr"/>
            <a:r>
              <a:rPr lang="en-US" altLang="zh-CN" sz="1200" dirty="0">
                <a:ea typeface="楷体" panose="02010609060101010101" pitchFamily="49" charset="-122"/>
                <a:cs typeface="Times New Roman" panose="02020603050405020304" pitchFamily="18" charset="0"/>
              </a:rPr>
              <a:t>Upload</a:t>
            </a:r>
            <a:endParaRPr lang="zh-CN" altLang="en-US" sz="1200" dirty="0">
              <a:ea typeface="楷体" panose="02010609060101010101" pitchFamily="49" charset="-122"/>
              <a:cs typeface="Times New Roman" panose="02020603050405020304" pitchFamily="18" charset="0"/>
            </a:endParaRPr>
          </a:p>
        </p:txBody>
      </p:sp>
      <p:sp>
        <p:nvSpPr>
          <p:cNvPr id="82" name="文本框 81"/>
          <p:cNvSpPr txBox="1"/>
          <p:nvPr/>
        </p:nvSpPr>
        <p:spPr>
          <a:xfrm>
            <a:off x="250824" y="1361627"/>
            <a:ext cx="8461636" cy="707886"/>
          </a:xfrm>
          <a:prstGeom prst="rect">
            <a:avLst/>
          </a:prstGeom>
          <a:noFill/>
        </p:spPr>
        <p:txBody>
          <a:bodyPr wrap="square" rtlCol="0">
            <a:spAutoFit/>
          </a:bodyPr>
          <a:lstStyle/>
          <a:p>
            <a:r>
              <a:rPr lang="zh-CN" altLang="en-US" sz="2000" b="1" u="sng" dirty="0">
                <a:solidFill>
                  <a:srgbClr val="0070C0"/>
                </a:solidFill>
                <a:ea typeface="楷体" panose="02010609060101010101" pitchFamily="49" charset="-122"/>
                <a:cs typeface="Times New Roman" panose="02020603050405020304" pitchFamily="18" charset="0"/>
              </a:rPr>
              <a:t>局部训练过程</a:t>
            </a:r>
            <a:r>
              <a:rPr lang="zh-CN" altLang="en-US" sz="2000" dirty="0">
                <a:solidFill>
                  <a:srgbClr val="0070C0"/>
                </a:solidFill>
                <a:ea typeface="楷体" panose="02010609060101010101" pitchFamily="49" charset="-122"/>
                <a:cs typeface="Times New Roman" panose="02020603050405020304" pitchFamily="18" charset="0"/>
              </a:rPr>
              <a:t>：客户端下载全局模型，在本地数据上更新多轮</a:t>
            </a:r>
            <a:endParaRPr lang="en-US" altLang="zh-CN" sz="2000" dirty="0">
              <a:solidFill>
                <a:srgbClr val="0070C0"/>
              </a:solidFill>
              <a:ea typeface="楷体" panose="02010609060101010101" pitchFamily="49" charset="-122"/>
              <a:cs typeface="Times New Roman" panose="02020603050405020304" pitchFamily="18" charset="0"/>
            </a:endParaRPr>
          </a:p>
          <a:p>
            <a:r>
              <a:rPr lang="zh-CN" altLang="en-US" sz="2000" b="1" u="sng" dirty="0">
                <a:solidFill>
                  <a:srgbClr val="FF0000"/>
                </a:solidFill>
                <a:ea typeface="楷体" panose="02010609060101010101" pitchFamily="49" charset="-122"/>
                <a:cs typeface="Times New Roman" panose="02020603050405020304" pitchFamily="18" charset="0"/>
              </a:rPr>
              <a:t>服务器训练过程</a:t>
            </a:r>
            <a:r>
              <a:rPr lang="zh-CN" altLang="en-US" sz="2000" dirty="0">
                <a:solidFill>
                  <a:srgbClr val="FF0000"/>
                </a:solidFill>
                <a:ea typeface="楷体" panose="02010609060101010101" pitchFamily="49" charset="-122"/>
                <a:cs typeface="Times New Roman" panose="02020603050405020304" pitchFamily="18" charset="0"/>
              </a:rPr>
              <a:t>：收集客户端更新之后的模型，在服务器执行聚合操作</a:t>
            </a:r>
          </a:p>
        </p:txBody>
      </p:sp>
      <p:sp>
        <p:nvSpPr>
          <p:cNvPr id="83" name="文本框 82"/>
          <p:cNvSpPr txBox="1"/>
          <p:nvPr/>
        </p:nvSpPr>
        <p:spPr>
          <a:xfrm>
            <a:off x="1731165" y="3560589"/>
            <a:ext cx="1734084" cy="707886"/>
          </a:xfrm>
          <a:prstGeom prst="rect">
            <a:avLst/>
          </a:prstGeom>
          <a:solidFill>
            <a:schemeClr val="accent2">
              <a:lumMod val="20000"/>
              <a:lumOff val="80000"/>
            </a:schemeClr>
          </a:solidFill>
        </p:spPr>
        <p:txBody>
          <a:bodyPr wrap="square" rtlCol="0">
            <a:spAutoFit/>
          </a:bodyPr>
          <a:lstStyle/>
          <a:p>
            <a:pPr algn="ctr"/>
            <a:r>
              <a:rPr lang="zh-CN" altLang="en-US" sz="2000" dirty="0">
                <a:solidFill>
                  <a:srgbClr val="FF0000"/>
                </a:solidFill>
                <a:ea typeface="楷体" panose="02010609060101010101" pitchFamily="49" charset="-122"/>
                <a:cs typeface="Times New Roman" panose="02020603050405020304" pitchFamily="18" charset="0"/>
              </a:rPr>
              <a:t>点对点参数聚合的局限？</a:t>
            </a:r>
          </a:p>
        </p:txBody>
      </p:sp>
      <p:sp>
        <p:nvSpPr>
          <p:cNvPr id="2" name="文本框 1"/>
          <p:cNvSpPr txBox="1"/>
          <p:nvPr/>
        </p:nvSpPr>
        <p:spPr>
          <a:xfrm>
            <a:off x="7668344" y="4826319"/>
            <a:ext cx="962185" cy="830997"/>
          </a:xfrm>
          <a:prstGeom prst="rect">
            <a:avLst/>
          </a:prstGeom>
          <a:noFill/>
        </p:spPr>
        <p:txBody>
          <a:bodyPr wrap="square" rtlCol="0">
            <a:spAutoFit/>
          </a:bodyPr>
          <a:lstStyle/>
          <a:p>
            <a:pPr algn="ctr"/>
            <a:r>
              <a:rPr lang="zh-CN" altLang="en-US" dirty="0">
                <a:solidFill>
                  <a:srgbClr val="0070C0"/>
                </a:solidFill>
                <a:ea typeface="楷体" panose="02010609060101010101" pitchFamily="49" charset="-122"/>
                <a:cs typeface="Times New Roman" panose="02020603050405020304" pitchFamily="18" charset="0"/>
              </a:rPr>
              <a:t>本地训练</a:t>
            </a:r>
          </a:p>
        </p:txBody>
      </p:sp>
      <p:sp>
        <p:nvSpPr>
          <p:cNvPr id="85" name="文本框 84"/>
          <p:cNvSpPr txBox="1"/>
          <p:nvPr/>
        </p:nvSpPr>
        <p:spPr>
          <a:xfrm>
            <a:off x="7487563" y="3965936"/>
            <a:ext cx="1452782" cy="830997"/>
          </a:xfrm>
          <a:prstGeom prst="rect">
            <a:avLst/>
          </a:prstGeom>
          <a:noFill/>
        </p:spPr>
        <p:txBody>
          <a:bodyPr wrap="square" rtlCol="0">
            <a:spAutoFit/>
          </a:bodyPr>
          <a:lstStyle/>
          <a:p>
            <a:pPr algn="ctr"/>
            <a:r>
              <a:rPr lang="zh-CN" altLang="en-US" dirty="0">
                <a:solidFill>
                  <a:srgbClr val="FF0000"/>
                </a:solidFill>
                <a:ea typeface="楷体" panose="02010609060101010101" pitchFamily="49" charset="-122"/>
                <a:cs typeface="Times New Roman" panose="02020603050405020304" pitchFamily="18" charset="0"/>
              </a:rPr>
              <a:t>点对点参数聚合</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THANKS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eaLnBrk="1" hangingPunct="1">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目录</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7" name="文本框 56"/>
          <p:cNvSpPr txBox="1"/>
          <p:nvPr/>
        </p:nvSpPr>
        <p:spPr>
          <a:xfrm>
            <a:off x="467544" y="1556792"/>
            <a:ext cx="8575956" cy="4708981"/>
          </a:xfrm>
          <a:prstGeom prst="rect">
            <a:avLst/>
          </a:prstGeom>
          <a:noFill/>
        </p:spPr>
        <p:txBody>
          <a:bodyPr wrap="square" rtlCol="0">
            <a:spAutoFit/>
          </a:bodyPr>
          <a:lstStyle/>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项目背景</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a:lnSpc>
                <a:spcPts val="3000"/>
              </a:lnSpc>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ea typeface="楷体" panose="02010609060101010101" pitchFamily="49" charset="-122"/>
                <a:cs typeface="Times New Roman" panose="02020603050405020304" pitchFamily="18" charset="0"/>
              </a:rPr>
              <a:t>痛点难点分析</a:t>
            </a: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现有解决方案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提出的解决方案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可扩展方向</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技术落地应用</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800" b="1" kern="100" dirty="0">
                <a:latin typeface="Times New Roman" panose="02020603050405020304" pitchFamily="18" charset="0"/>
                <a:ea typeface="微软雅黑" panose="020B0503020204020204" pitchFamily="34" charset="-122"/>
                <a:cs typeface="Times New Roman" panose="02020603050405020304" pitchFamily="18" charset="0"/>
              </a:rPr>
              <a:t>Non-IID</a:t>
            </a:r>
            <a:r>
              <a:rPr lang="zh-CN" altLang="en-US" sz="2800" b="1" kern="100" dirty="0">
                <a:latin typeface="Times New Roman" panose="02020603050405020304" pitchFamily="18" charset="0"/>
                <a:ea typeface="微软雅黑" panose="020B0503020204020204" pitchFamily="34" charset="-122"/>
                <a:cs typeface="Times New Roman" panose="02020603050405020304" pitchFamily="18" charset="0"/>
              </a:rPr>
              <a:t>数据</a:t>
            </a:r>
          </a:p>
        </p:txBody>
      </p:sp>
      <p:sp>
        <p:nvSpPr>
          <p:cNvPr id="27" name="矩形 26"/>
          <p:cNvSpPr/>
          <p:nvPr/>
        </p:nvSpPr>
        <p:spPr>
          <a:xfrm>
            <a:off x="359657" y="6074270"/>
            <a:ext cx="8604956" cy="276999"/>
          </a:xfrm>
          <a:prstGeom prst="rect">
            <a:avLst/>
          </a:prstGeom>
        </p:spPr>
        <p:txBody>
          <a:bodyPr wrap="square">
            <a:spAutoFit/>
          </a:bodyPr>
          <a:lstStyle/>
          <a:p>
            <a:pPr algn="ctr"/>
            <a:r>
              <a:rPr lang="en-US" altLang="zh-CN" sz="1200" dirty="0">
                <a:ea typeface="楷体" panose="02010609060101010101" pitchFamily="49" charset="-122"/>
                <a:cs typeface="Times New Roman" panose="02020603050405020304" pitchFamily="18" charset="0"/>
              </a:rPr>
              <a:t>Peter </a:t>
            </a:r>
            <a:r>
              <a:rPr lang="en-US" altLang="zh-CN" sz="1200" dirty="0" err="1">
                <a:ea typeface="楷体" panose="02010609060101010101" pitchFamily="49" charset="-122"/>
                <a:cs typeface="Times New Roman" panose="02020603050405020304" pitchFamily="18" charset="0"/>
              </a:rPr>
              <a:t>Kairouz</a:t>
            </a:r>
            <a:r>
              <a:rPr lang="en-US" altLang="zh-CN" sz="1200" dirty="0">
                <a:ea typeface="楷体" panose="02010609060101010101" pitchFamily="49" charset="-122"/>
                <a:cs typeface="Times New Roman" panose="02020603050405020304" pitchFamily="18" charset="0"/>
              </a:rPr>
              <a:t>, H. Brendan McMahan, et al. Advances and Open Problems in Federated Learning. CoRR abs/1912.04977 (2019).</a:t>
            </a:r>
          </a:p>
        </p:txBody>
      </p:sp>
      <p:sp>
        <p:nvSpPr>
          <p:cNvPr id="31" name="文本框 30"/>
          <p:cNvSpPr txBox="1"/>
          <p:nvPr/>
        </p:nvSpPr>
        <p:spPr>
          <a:xfrm>
            <a:off x="212262" y="2730971"/>
            <a:ext cx="8605652" cy="646331"/>
          </a:xfrm>
          <a:prstGeom prst="rect">
            <a:avLst/>
          </a:prstGeom>
          <a:noFill/>
        </p:spPr>
        <p:txBody>
          <a:bodyPr wrap="square" rtlCol="0">
            <a:spAutoFit/>
          </a:bodyPr>
          <a:lstStyle/>
          <a:p>
            <a:r>
              <a:rPr lang="zh-CN" altLang="en-US" sz="1800" dirty="0">
                <a:ea typeface="楷体" panose="02010609060101010101" pitchFamily="49" charset="-122"/>
                <a:cs typeface="Times New Roman" panose="02020603050405020304" pitchFamily="18" charset="0"/>
              </a:rPr>
              <a:t>不同用户、设备等参与方所在的环境是天然异质的，导致联邦学习中的数据是非独立同分布的</a:t>
            </a:r>
            <a:r>
              <a:rPr lang="en-US" altLang="zh-CN" sz="1800" dirty="0">
                <a:ea typeface="楷体" panose="02010609060101010101" pitchFamily="49" charset="-122"/>
                <a:cs typeface="Times New Roman" panose="02020603050405020304" pitchFamily="18" charset="0"/>
              </a:rPr>
              <a:t>, </a:t>
            </a:r>
            <a:r>
              <a:rPr lang="zh-CN" altLang="en-US" sz="1800" dirty="0">
                <a:ea typeface="楷体" panose="02010609060101010101" pitchFamily="49" charset="-122"/>
                <a:cs typeface="Times New Roman" panose="02020603050405020304" pitchFamily="18" charset="0"/>
              </a:rPr>
              <a:t>即</a:t>
            </a:r>
            <a:r>
              <a:rPr lang="en-US" altLang="zh-CN" sz="1800" dirty="0">
                <a:solidFill>
                  <a:srgbClr val="FF0000"/>
                </a:solidFill>
                <a:ea typeface="楷体" panose="02010609060101010101" pitchFamily="49" charset="-122"/>
                <a:cs typeface="Times New Roman" panose="02020603050405020304" pitchFamily="18" charset="0"/>
              </a:rPr>
              <a:t>Non Independently and Identically Distributed (Non-IID)</a:t>
            </a:r>
            <a:endParaRPr lang="zh-CN" altLang="en-US" sz="1800" dirty="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同侧圆角矩形 31"/>
              <p:cNvSpPr/>
              <p:nvPr/>
            </p:nvSpPr>
            <p:spPr>
              <a:xfrm>
                <a:off x="606612" y="3532334"/>
                <a:ext cx="1386288" cy="1034835"/>
              </a:xfrm>
              <a:prstGeom prst="round2SameRect">
                <a:avLst>
                  <a:gd name="adj1" fmla="val 8000"/>
                  <a:gd name="adj2" fmla="val 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zh-CN" altLang="en-US" sz="1400" b="1" u="sng" dirty="0">
                    <a:latin typeface="Times New Roman" panose="02020603050405020304" pitchFamily="18" charset="0"/>
                    <a:ea typeface="楷体" panose="02010609060101010101" pitchFamily="49" charset="-122"/>
                    <a:cs typeface="Times New Roman" panose="02020603050405020304" pitchFamily="18" charset="0"/>
                  </a:rPr>
                  <a:t>特征偏移：</a:t>
                </a:r>
                <a:endParaRPr lang="en-US" altLang="zh-CN" sz="1400" b="1" u="sng" dirty="0">
                  <a:latin typeface="Times New Roman" panose="02020603050405020304" pitchFamily="18" charset="0"/>
                  <a:ea typeface="楷体" panose="02010609060101010101" pitchFamily="49" charset="-122"/>
                  <a:cs typeface="Times New Roman" panose="02020603050405020304" pitchFamily="18" charset="0"/>
                </a:endParaRPr>
              </a:p>
              <a:p>
                <a14:m>
                  <m:oMath xmlns:m="http://schemas.openxmlformats.org/officeDocument/2006/math">
                    <m:sSub>
                      <m:sSubPr>
                        <m:ctrlPr>
                          <a:rPr lang="en-US" altLang="zh-CN" sz="1300" b="0" i="1" smtClean="0">
                            <a:latin typeface="Cambria Math" panose="02040503050406030204" pitchFamily="18" charset="0"/>
                            <a:ea typeface="+mj-ea"/>
                          </a:rPr>
                        </m:ctrlPr>
                      </m:sSubPr>
                      <m:e>
                        <m:r>
                          <a:rPr lang="en-US" altLang="zh-CN" sz="1300" b="0" i="1" smtClean="0">
                            <a:latin typeface="Cambria Math" panose="02040503050406030204" pitchFamily="18" charset="0"/>
                            <a:ea typeface="+mj-ea"/>
                          </a:rPr>
                          <m:t>𝑝</m:t>
                        </m:r>
                      </m:e>
                      <m:sub>
                        <m:r>
                          <a:rPr lang="en-US" altLang="zh-CN" sz="1300" b="0" i="1" smtClean="0">
                            <a:latin typeface="Cambria Math" panose="02040503050406030204" pitchFamily="18" charset="0"/>
                            <a:ea typeface="+mj-ea"/>
                          </a:rPr>
                          <m:t>𝑖</m:t>
                        </m:r>
                      </m:sub>
                    </m:sSub>
                    <m:r>
                      <a:rPr lang="en-US" altLang="zh-CN" sz="1300" b="0" i="1" smtClean="0">
                        <a:latin typeface="Cambria Math" panose="02040503050406030204" pitchFamily="18" charset="0"/>
                        <a:ea typeface="+mj-ea"/>
                      </a:rPr>
                      <m:t>(</m:t>
                    </m:r>
                    <m:r>
                      <a:rPr lang="en-US" altLang="zh-CN" sz="1300" b="0" i="1" smtClean="0">
                        <a:latin typeface="Cambria Math" panose="02040503050406030204" pitchFamily="18" charset="0"/>
                        <a:ea typeface="+mj-ea"/>
                      </a:rPr>
                      <m:t>𝑥</m:t>
                    </m:r>
                    <m:r>
                      <a:rPr lang="en-US" altLang="zh-CN" sz="1300" b="0" i="1" smtClean="0">
                        <a:latin typeface="Cambria Math" panose="02040503050406030204" pitchFamily="18" charset="0"/>
                        <a:ea typeface="+mj-ea"/>
                      </a:rPr>
                      <m:t>)</m:t>
                    </m:r>
                  </m:oMath>
                </a14:m>
                <a:r>
                  <a:rPr lang="zh-CN" altLang="en-US" sz="1300" dirty="0">
                    <a:latin typeface="Times New Roman" panose="02020603050405020304" pitchFamily="18" charset="0"/>
                    <a:ea typeface="楷体" panose="02010609060101010101" pitchFamily="49" charset="-122"/>
                    <a:cs typeface="Times New Roman" panose="02020603050405020304" pitchFamily="18" charset="0"/>
                  </a:rPr>
                  <a:t> 变化</a:t>
                </a:r>
                <a:r>
                  <a:rPr lang="en-US" altLang="zh-CN" sz="13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1300" b="0" i="1" smtClean="0">
                        <a:latin typeface="Cambria Math" panose="02040503050406030204" pitchFamily="18" charset="0"/>
                        <a:ea typeface="+mj-ea"/>
                      </a:rPr>
                      <m:t>𝑝</m:t>
                    </m:r>
                    <m:r>
                      <a:rPr lang="en-US" altLang="zh-CN" sz="1300" b="0" i="1" smtClean="0">
                        <a:latin typeface="Cambria Math" panose="02040503050406030204" pitchFamily="18" charset="0"/>
                        <a:ea typeface="+mj-ea"/>
                      </a:rPr>
                      <m:t>(</m:t>
                    </m:r>
                    <m:r>
                      <a:rPr lang="en-US" altLang="zh-CN" sz="1300" b="0" i="1" smtClean="0">
                        <a:latin typeface="Cambria Math" panose="02040503050406030204" pitchFamily="18" charset="0"/>
                        <a:ea typeface="+mj-ea"/>
                      </a:rPr>
                      <m:t>𝑦</m:t>
                    </m:r>
                    <m:r>
                      <a:rPr lang="en-US" altLang="zh-CN" sz="1300" b="0" i="1" smtClean="0">
                        <a:latin typeface="Cambria Math" panose="02040503050406030204" pitchFamily="18" charset="0"/>
                        <a:ea typeface="+mj-ea"/>
                      </a:rPr>
                      <m:t>|</m:t>
                    </m:r>
                    <m:r>
                      <a:rPr lang="en-US" altLang="zh-CN" sz="1300" b="0" i="1" smtClean="0">
                        <a:latin typeface="Cambria Math" panose="02040503050406030204" pitchFamily="18" charset="0"/>
                        <a:ea typeface="+mj-ea"/>
                      </a:rPr>
                      <m:t>𝑥</m:t>
                    </m:r>
                    <m:r>
                      <a:rPr lang="en-US" altLang="zh-CN" sz="1300" b="0" i="1" smtClean="0">
                        <a:latin typeface="Cambria Math" panose="02040503050406030204" pitchFamily="18" charset="0"/>
                        <a:ea typeface="+mj-ea"/>
                      </a:rPr>
                      <m:t>)</m:t>
                    </m:r>
                  </m:oMath>
                </a14:m>
                <a:r>
                  <a:rPr lang="zh-CN" altLang="en-US" sz="1300" dirty="0">
                    <a:latin typeface="Times New Roman" panose="02020603050405020304" pitchFamily="18" charset="0"/>
                    <a:ea typeface="楷体" panose="02010609060101010101" pitchFamily="49" charset="-122"/>
                    <a:cs typeface="Times New Roman" panose="02020603050405020304" pitchFamily="18" charset="0"/>
                  </a:rPr>
                  <a:t>不变</a:t>
                </a:r>
                <a:r>
                  <a:rPr lang="en-US" altLang="zh-CN" sz="13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13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2" name="同侧圆角矩形 31"/>
              <p:cNvSpPr>
                <a:spLocks noRot="1" noChangeAspect="1" noMove="1" noResize="1" noEditPoints="1" noAdjustHandles="1" noChangeArrowheads="1" noChangeShapeType="1" noTextEdit="1"/>
              </p:cNvSpPr>
              <p:nvPr/>
            </p:nvSpPr>
            <p:spPr>
              <a:xfrm>
                <a:off x="606612" y="3532334"/>
                <a:ext cx="1386288" cy="1034835"/>
              </a:xfrm>
              <a:prstGeom prst="round2SameRect">
                <a:avLst>
                  <a:gd name="adj1" fmla="val 8000"/>
                  <a:gd name="adj2" fmla="val 0"/>
                </a:avLst>
              </a:prstGeom>
              <a:blipFill rotWithShape="1">
                <a:blip r:embed="rId3"/>
                <a:stretch>
                  <a:fillRect l="-472" t="-658" r="-439" b="-590"/>
                </a:stretch>
              </a:bli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zh-CN" altLang="en-US">
                    <a:noFill/>
                  </a:rPr>
                  <a:t> </a:t>
                </a:r>
              </a:p>
            </p:txBody>
          </p:sp>
        </mc:Fallback>
      </mc:AlternateContent>
      <p:sp>
        <p:nvSpPr>
          <p:cNvPr id="33" name="任意多边形 32"/>
          <p:cNvSpPr/>
          <p:nvPr/>
        </p:nvSpPr>
        <p:spPr>
          <a:xfrm>
            <a:off x="606612" y="4567169"/>
            <a:ext cx="1386288" cy="444979"/>
          </a:xfrm>
          <a:custGeom>
            <a:avLst/>
            <a:gdLst>
              <a:gd name="connsiteX0" fmla="*/ 0 w 1386288"/>
              <a:gd name="connsiteY0" fmla="*/ 0 h 444979"/>
              <a:gd name="connsiteX1" fmla="*/ 1386288 w 1386288"/>
              <a:gd name="connsiteY1" fmla="*/ 0 h 444979"/>
              <a:gd name="connsiteX2" fmla="*/ 1386288 w 1386288"/>
              <a:gd name="connsiteY2" fmla="*/ 444979 h 444979"/>
              <a:gd name="connsiteX3" fmla="*/ 0 w 1386288"/>
              <a:gd name="connsiteY3" fmla="*/ 444979 h 444979"/>
              <a:gd name="connsiteX4" fmla="*/ 0 w 1386288"/>
              <a:gd name="connsiteY4" fmla="*/ 0 h 44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6288" h="444979">
                <a:moveTo>
                  <a:pt x="0" y="0"/>
                </a:moveTo>
                <a:lnTo>
                  <a:pt x="1386288" y="0"/>
                </a:lnTo>
                <a:lnTo>
                  <a:pt x="1386288" y="444979"/>
                </a:lnTo>
                <a:lnTo>
                  <a:pt x="0" y="44497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0" rIns="444319" bIns="0" numCol="1" spcCol="1270" anchor="ctr" anchorCtr="0">
            <a:noAutofit/>
          </a:bodyPr>
          <a:lstStyle/>
          <a:p>
            <a:pPr lvl="0" algn="l" defTabSz="1200150">
              <a:lnSpc>
                <a:spcPct val="90000"/>
              </a:lnSpc>
              <a:spcBef>
                <a:spcPct val="0"/>
              </a:spcBef>
              <a:spcAft>
                <a:spcPct val="35000"/>
              </a:spcAft>
            </a:pPr>
            <a:r>
              <a:rPr lang="en-US" altLang="zh-CN" sz="1100" kern="1200" dirty="0">
                <a:latin typeface="Times New Roman" panose="02020603050405020304" pitchFamily="18" charset="0"/>
                <a:ea typeface="楷体" panose="02010609060101010101" pitchFamily="49" charset="-122"/>
                <a:cs typeface="Times New Roman" panose="02020603050405020304" pitchFamily="18" charset="0"/>
              </a:rPr>
              <a:t>Feature distribution skew</a:t>
            </a:r>
            <a:endParaRPr lang="zh-CN" altLang="en-US" sz="1100" kern="1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4" name="椭圆 33"/>
          <p:cNvSpPr/>
          <p:nvPr/>
        </p:nvSpPr>
        <p:spPr>
          <a:xfrm>
            <a:off x="1622088" y="4637850"/>
            <a:ext cx="485201" cy="485201"/>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mc:AlternateContent xmlns:mc="http://schemas.openxmlformats.org/markup-compatibility/2006" xmlns:a14="http://schemas.microsoft.com/office/drawing/2010/main">
        <mc:Choice Requires="a14">
          <p:sp>
            <p:nvSpPr>
              <p:cNvPr id="35" name="同侧圆角矩形 34"/>
              <p:cNvSpPr/>
              <p:nvPr/>
            </p:nvSpPr>
            <p:spPr>
              <a:xfrm>
                <a:off x="2227495" y="3532334"/>
                <a:ext cx="1386288" cy="1034835"/>
              </a:xfrm>
              <a:prstGeom prst="round2SameRect">
                <a:avLst>
                  <a:gd name="adj1" fmla="val 8000"/>
                  <a:gd name="adj2" fmla="val 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zh-CN" altLang="en-US" sz="1400" b="1" u="sng" dirty="0">
                    <a:latin typeface="Times New Roman" panose="02020603050405020304" pitchFamily="18" charset="0"/>
                    <a:ea typeface="楷体" panose="02010609060101010101" pitchFamily="49" charset="-122"/>
                    <a:cs typeface="Times New Roman" panose="02020603050405020304" pitchFamily="18" charset="0"/>
                  </a:rPr>
                  <a:t>标签偏移：</a:t>
                </a:r>
                <a:endParaRPr lang="en-US" altLang="zh-CN" sz="1400" b="1" u="sng" dirty="0">
                  <a:latin typeface="Times New Roman" panose="02020603050405020304" pitchFamily="18" charset="0"/>
                  <a:ea typeface="楷体" panose="02010609060101010101" pitchFamily="49" charset="-122"/>
                  <a:cs typeface="Times New Roman" panose="02020603050405020304" pitchFamily="18" charset="0"/>
                </a:endParaRPr>
              </a:p>
              <a:p>
                <a14:m>
                  <m:oMath xmlns:m="http://schemas.openxmlformats.org/officeDocument/2006/math">
                    <m:sSub>
                      <m:sSubPr>
                        <m:ctrlPr>
                          <a:rPr lang="en-US" altLang="zh-CN" sz="1300" i="1" smtClean="0">
                            <a:latin typeface="Cambria Math" panose="02040503050406030204" pitchFamily="18" charset="0"/>
                            <a:ea typeface="+mj-ea"/>
                          </a:rPr>
                        </m:ctrlPr>
                      </m:sSubPr>
                      <m:e>
                        <m:r>
                          <a:rPr lang="en-US" altLang="zh-CN" sz="1300" b="0" i="1">
                            <a:latin typeface="Cambria Math" panose="02040503050406030204" pitchFamily="18" charset="0"/>
                            <a:ea typeface="+mj-ea"/>
                          </a:rPr>
                          <m:t>𝑝</m:t>
                        </m:r>
                      </m:e>
                      <m:sub>
                        <m:r>
                          <a:rPr lang="en-US" altLang="zh-CN" sz="1300" b="0" i="1">
                            <a:latin typeface="Cambria Math" panose="02040503050406030204" pitchFamily="18" charset="0"/>
                            <a:ea typeface="+mj-ea"/>
                          </a:rPr>
                          <m:t>𝑖</m:t>
                        </m:r>
                      </m:sub>
                    </m:sSub>
                    <m:r>
                      <a:rPr lang="en-US" altLang="zh-CN" sz="1300" b="0" i="1">
                        <a:latin typeface="Cambria Math" panose="02040503050406030204" pitchFamily="18" charset="0"/>
                        <a:ea typeface="+mj-ea"/>
                      </a:rPr>
                      <m:t>(</m:t>
                    </m:r>
                    <m:r>
                      <a:rPr lang="en-US" altLang="zh-CN" sz="1300" b="0" i="1" smtClean="0">
                        <a:latin typeface="Cambria Math" panose="02040503050406030204" pitchFamily="18" charset="0"/>
                        <a:ea typeface="+mj-ea"/>
                      </a:rPr>
                      <m:t>𝑦</m:t>
                    </m:r>
                    <m:r>
                      <a:rPr lang="en-US" altLang="zh-CN" sz="1300" b="0" i="1">
                        <a:latin typeface="Cambria Math" panose="02040503050406030204" pitchFamily="18" charset="0"/>
                        <a:ea typeface="+mj-ea"/>
                      </a:rPr>
                      <m:t>)</m:t>
                    </m:r>
                  </m:oMath>
                </a14:m>
                <a:r>
                  <a:rPr lang="zh-CN" altLang="en-US" sz="1300" dirty="0">
                    <a:latin typeface="Times New Roman" panose="02020603050405020304" pitchFamily="18" charset="0"/>
                    <a:ea typeface="楷体" panose="02010609060101010101" pitchFamily="49" charset="-122"/>
                    <a:cs typeface="Times New Roman" panose="02020603050405020304" pitchFamily="18" charset="0"/>
                  </a:rPr>
                  <a:t> 变化</a:t>
                </a:r>
                <a:r>
                  <a:rPr lang="en-US" altLang="zh-CN" sz="13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1300" b="0" i="1">
                        <a:latin typeface="Cambria Math" panose="02040503050406030204" pitchFamily="18" charset="0"/>
                        <a:ea typeface="+mj-ea"/>
                      </a:rPr>
                      <m:t>𝑝</m:t>
                    </m:r>
                    <m:r>
                      <a:rPr lang="en-US" altLang="zh-CN" sz="1300" b="0" i="1">
                        <a:latin typeface="Cambria Math" panose="02040503050406030204" pitchFamily="18" charset="0"/>
                        <a:ea typeface="+mj-ea"/>
                      </a:rPr>
                      <m:t>(</m:t>
                    </m:r>
                    <m:r>
                      <a:rPr lang="en-US" altLang="zh-CN" sz="1300" b="0" i="1" smtClean="0">
                        <a:latin typeface="Cambria Math" panose="02040503050406030204" pitchFamily="18" charset="0"/>
                        <a:ea typeface="+mj-ea"/>
                      </a:rPr>
                      <m:t>𝑥</m:t>
                    </m:r>
                    <m:r>
                      <a:rPr lang="en-US" altLang="zh-CN" sz="1300" b="0" i="1">
                        <a:latin typeface="Cambria Math" panose="02040503050406030204" pitchFamily="18" charset="0"/>
                        <a:ea typeface="+mj-ea"/>
                      </a:rPr>
                      <m:t>|</m:t>
                    </m:r>
                    <m:r>
                      <a:rPr lang="en-US" altLang="zh-CN" sz="1300" b="0" i="1" smtClean="0">
                        <a:latin typeface="Cambria Math" panose="02040503050406030204" pitchFamily="18" charset="0"/>
                        <a:ea typeface="+mj-ea"/>
                      </a:rPr>
                      <m:t>𝑦</m:t>
                    </m:r>
                    <m:r>
                      <a:rPr lang="en-US" altLang="zh-CN" sz="1300" b="0" i="1">
                        <a:latin typeface="Cambria Math" panose="02040503050406030204" pitchFamily="18" charset="0"/>
                        <a:ea typeface="+mj-ea"/>
                      </a:rPr>
                      <m:t>)</m:t>
                    </m:r>
                  </m:oMath>
                </a14:m>
                <a:r>
                  <a:rPr lang="en-US" altLang="zh-CN" sz="13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300" dirty="0">
                    <a:latin typeface="Times New Roman" panose="02020603050405020304" pitchFamily="18" charset="0"/>
                    <a:ea typeface="楷体" panose="02010609060101010101" pitchFamily="49" charset="-122"/>
                    <a:cs typeface="Times New Roman" panose="02020603050405020304" pitchFamily="18" charset="0"/>
                  </a:rPr>
                  <a:t>不变</a:t>
                </a:r>
                <a:r>
                  <a:rPr lang="en-US" altLang="zh-CN" sz="13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13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5" name="同侧圆角矩形 34"/>
              <p:cNvSpPr>
                <a:spLocks noRot="1" noChangeAspect="1" noMove="1" noResize="1" noEditPoints="1" noAdjustHandles="1" noChangeArrowheads="1" noChangeShapeType="1" noTextEdit="1"/>
              </p:cNvSpPr>
              <p:nvPr/>
            </p:nvSpPr>
            <p:spPr>
              <a:xfrm>
                <a:off x="2227495" y="3532334"/>
                <a:ext cx="1386288" cy="1034835"/>
              </a:xfrm>
              <a:prstGeom prst="round2SameRect">
                <a:avLst>
                  <a:gd name="adj1" fmla="val 8000"/>
                  <a:gd name="adj2" fmla="val 0"/>
                </a:avLst>
              </a:prstGeom>
              <a:blipFill rotWithShape="1">
                <a:blip r:embed="rId4"/>
                <a:stretch>
                  <a:fillRect l="-498" t="-658" r="-412" b="-590"/>
                </a:stretch>
              </a:bli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zh-CN" altLang="en-US">
                    <a:noFill/>
                  </a:rPr>
                  <a:t> </a:t>
                </a:r>
              </a:p>
            </p:txBody>
          </p:sp>
        </mc:Fallback>
      </mc:AlternateContent>
      <p:sp>
        <p:nvSpPr>
          <p:cNvPr id="36" name="任意多边形 35"/>
          <p:cNvSpPr/>
          <p:nvPr/>
        </p:nvSpPr>
        <p:spPr>
          <a:xfrm>
            <a:off x="2227495" y="4567169"/>
            <a:ext cx="1386288" cy="444979"/>
          </a:xfrm>
          <a:custGeom>
            <a:avLst/>
            <a:gdLst>
              <a:gd name="connsiteX0" fmla="*/ 0 w 1386288"/>
              <a:gd name="connsiteY0" fmla="*/ 0 h 444979"/>
              <a:gd name="connsiteX1" fmla="*/ 1386288 w 1386288"/>
              <a:gd name="connsiteY1" fmla="*/ 0 h 444979"/>
              <a:gd name="connsiteX2" fmla="*/ 1386288 w 1386288"/>
              <a:gd name="connsiteY2" fmla="*/ 444979 h 444979"/>
              <a:gd name="connsiteX3" fmla="*/ 0 w 1386288"/>
              <a:gd name="connsiteY3" fmla="*/ 444979 h 444979"/>
              <a:gd name="connsiteX4" fmla="*/ 0 w 1386288"/>
              <a:gd name="connsiteY4" fmla="*/ 0 h 44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6288" h="444979">
                <a:moveTo>
                  <a:pt x="0" y="0"/>
                </a:moveTo>
                <a:lnTo>
                  <a:pt x="1386288" y="0"/>
                </a:lnTo>
                <a:lnTo>
                  <a:pt x="1386288" y="444979"/>
                </a:lnTo>
                <a:lnTo>
                  <a:pt x="0" y="44497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0" rIns="444319" bIns="0" numCol="1" spcCol="1270" anchor="ctr" anchorCtr="0">
            <a:noAutofit/>
          </a:bodyPr>
          <a:lstStyle/>
          <a:p>
            <a:pPr lvl="0" algn="l" defTabSz="1200150">
              <a:lnSpc>
                <a:spcPct val="90000"/>
              </a:lnSpc>
              <a:spcBef>
                <a:spcPct val="0"/>
              </a:spcBef>
              <a:spcAft>
                <a:spcPct val="35000"/>
              </a:spcAft>
            </a:pPr>
            <a:r>
              <a:rPr lang="en-US" altLang="zh-CN" sz="1100" kern="1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Label Distribution Skew</a:t>
            </a:r>
            <a:endParaRPr lang="zh-CN" altLang="en-US" sz="1100" kern="1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7" name="椭圆 36"/>
          <p:cNvSpPr/>
          <p:nvPr/>
        </p:nvSpPr>
        <p:spPr>
          <a:xfrm>
            <a:off x="3242970" y="4637850"/>
            <a:ext cx="485201" cy="485201"/>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8" name="同侧圆角矩形 37"/>
          <p:cNvSpPr/>
          <p:nvPr/>
        </p:nvSpPr>
        <p:spPr>
          <a:xfrm>
            <a:off x="3848377" y="3532334"/>
            <a:ext cx="1386288" cy="1034835"/>
          </a:xfrm>
          <a:prstGeom prst="round2SameRect">
            <a:avLst>
              <a:gd name="adj1" fmla="val 8000"/>
              <a:gd name="adj2" fmla="val 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zh-CN" altLang="en-US" sz="1400" b="1" u="sng" dirty="0">
                <a:latin typeface="Times New Roman" panose="02020603050405020304" pitchFamily="18" charset="0"/>
                <a:ea typeface="楷体" panose="02010609060101010101" pitchFamily="49" charset="-122"/>
                <a:cs typeface="Times New Roman" panose="02020603050405020304" pitchFamily="18" charset="0"/>
              </a:rPr>
              <a:t>概念漂移</a:t>
            </a:r>
            <a:r>
              <a:rPr lang="zh-CN" altLang="en-US" sz="1200" b="1" u="sng"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同样的标签可能在不同领域具有非常差异的特征</a:t>
            </a:r>
          </a:p>
        </p:txBody>
      </p:sp>
      <p:sp>
        <p:nvSpPr>
          <p:cNvPr id="39" name="任意多边形 38"/>
          <p:cNvSpPr/>
          <p:nvPr/>
        </p:nvSpPr>
        <p:spPr>
          <a:xfrm>
            <a:off x="3848377" y="4567169"/>
            <a:ext cx="1386288" cy="444979"/>
          </a:xfrm>
          <a:custGeom>
            <a:avLst/>
            <a:gdLst>
              <a:gd name="connsiteX0" fmla="*/ 0 w 1386288"/>
              <a:gd name="connsiteY0" fmla="*/ 0 h 444979"/>
              <a:gd name="connsiteX1" fmla="*/ 1386288 w 1386288"/>
              <a:gd name="connsiteY1" fmla="*/ 0 h 444979"/>
              <a:gd name="connsiteX2" fmla="*/ 1386288 w 1386288"/>
              <a:gd name="connsiteY2" fmla="*/ 444979 h 444979"/>
              <a:gd name="connsiteX3" fmla="*/ 0 w 1386288"/>
              <a:gd name="connsiteY3" fmla="*/ 444979 h 444979"/>
              <a:gd name="connsiteX4" fmla="*/ 0 w 1386288"/>
              <a:gd name="connsiteY4" fmla="*/ 0 h 44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6288" h="444979">
                <a:moveTo>
                  <a:pt x="0" y="0"/>
                </a:moveTo>
                <a:lnTo>
                  <a:pt x="1386288" y="0"/>
                </a:lnTo>
                <a:lnTo>
                  <a:pt x="1386288" y="444979"/>
                </a:lnTo>
                <a:lnTo>
                  <a:pt x="0" y="44497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0" rIns="444319" bIns="0" numCol="1" spcCol="1270" anchor="ctr" anchorCtr="0">
            <a:noAutofit/>
          </a:bodyPr>
          <a:lstStyle/>
          <a:p>
            <a:pPr lvl="0" algn="l" defTabSz="1200150">
              <a:lnSpc>
                <a:spcPct val="90000"/>
              </a:lnSpc>
              <a:spcBef>
                <a:spcPct val="0"/>
              </a:spcBef>
              <a:spcAft>
                <a:spcPct val="35000"/>
              </a:spcAft>
            </a:pPr>
            <a:r>
              <a:rPr lang="en-US" altLang="zh-CN" sz="1100" kern="1200" dirty="0">
                <a:latin typeface="Times New Roman" panose="02020603050405020304" pitchFamily="18" charset="0"/>
                <a:ea typeface="楷体" panose="02010609060101010101" pitchFamily="49" charset="-122"/>
                <a:cs typeface="Times New Roman" panose="02020603050405020304" pitchFamily="18" charset="0"/>
              </a:rPr>
              <a:t>Same Label, Different Features</a:t>
            </a:r>
            <a:endParaRPr lang="zh-CN" altLang="en-US" sz="1100" kern="1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0" name="椭圆 39"/>
          <p:cNvSpPr/>
          <p:nvPr/>
        </p:nvSpPr>
        <p:spPr>
          <a:xfrm>
            <a:off x="4863853" y="4637850"/>
            <a:ext cx="485201" cy="485201"/>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1" name="同侧圆角矩形 40"/>
          <p:cNvSpPr/>
          <p:nvPr/>
        </p:nvSpPr>
        <p:spPr>
          <a:xfrm>
            <a:off x="5469259" y="3532334"/>
            <a:ext cx="1386288" cy="1034835"/>
          </a:xfrm>
          <a:prstGeom prst="round2SameRect">
            <a:avLst>
              <a:gd name="adj1" fmla="val 8000"/>
              <a:gd name="adj2" fmla="val 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zh-CN" altLang="en-US" sz="1400" b="1" u="sng" dirty="0">
                <a:latin typeface="Times New Roman" panose="02020603050405020304" pitchFamily="18" charset="0"/>
                <a:ea typeface="楷体" panose="02010609060101010101" pitchFamily="49" charset="-122"/>
                <a:cs typeface="Times New Roman" panose="02020603050405020304" pitchFamily="18" charset="0"/>
              </a:rPr>
              <a:t>概念漂移</a:t>
            </a:r>
            <a:r>
              <a:rPr lang="zh-CN" altLang="en-US" sz="1200" b="1" u="sng"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2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同样的特征向量表示的语义信息不一致</a:t>
            </a:r>
          </a:p>
        </p:txBody>
      </p:sp>
      <p:sp>
        <p:nvSpPr>
          <p:cNvPr id="42" name="任意多边形 41"/>
          <p:cNvSpPr/>
          <p:nvPr/>
        </p:nvSpPr>
        <p:spPr>
          <a:xfrm>
            <a:off x="5469259" y="4567169"/>
            <a:ext cx="1386288" cy="444979"/>
          </a:xfrm>
          <a:custGeom>
            <a:avLst/>
            <a:gdLst>
              <a:gd name="connsiteX0" fmla="*/ 0 w 1386288"/>
              <a:gd name="connsiteY0" fmla="*/ 0 h 444979"/>
              <a:gd name="connsiteX1" fmla="*/ 1386288 w 1386288"/>
              <a:gd name="connsiteY1" fmla="*/ 0 h 444979"/>
              <a:gd name="connsiteX2" fmla="*/ 1386288 w 1386288"/>
              <a:gd name="connsiteY2" fmla="*/ 444979 h 444979"/>
              <a:gd name="connsiteX3" fmla="*/ 0 w 1386288"/>
              <a:gd name="connsiteY3" fmla="*/ 444979 h 444979"/>
              <a:gd name="connsiteX4" fmla="*/ 0 w 1386288"/>
              <a:gd name="connsiteY4" fmla="*/ 0 h 44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6288" h="444979">
                <a:moveTo>
                  <a:pt x="0" y="0"/>
                </a:moveTo>
                <a:lnTo>
                  <a:pt x="1386288" y="0"/>
                </a:lnTo>
                <a:lnTo>
                  <a:pt x="1386288" y="444979"/>
                </a:lnTo>
                <a:lnTo>
                  <a:pt x="0" y="44497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0" rIns="444319" bIns="0" numCol="1" spcCol="1270" anchor="ctr" anchorCtr="0">
            <a:noAutofit/>
          </a:bodyPr>
          <a:lstStyle/>
          <a:p>
            <a:pPr lvl="0" algn="l" defTabSz="1200150">
              <a:lnSpc>
                <a:spcPct val="90000"/>
              </a:lnSpc>
              <a:spcBef>
                <a:spcPct val="0"/>
              </a:spcBef>
              <a:spcAft>
                <a:spcPct val="35000"/>
              </a:spcAft>
            </a:pPr>
            <a:r>
              <a:rPr lang="en-US" altLang="zh-CN" sz="1100" kern="1200" dirty="0">
                <a:latin typeface="Times New Roman" panose="02020603050405020304" pitchFamily="18" charset="0"/>
                <a:ea typeface="楷体" panose="02010609060101010101" pitchFamily="49" charset="-122"/>
                <a:cs typeface="Times New Roman" panose="02020603050405020304" pitchFamily="18" charset="0"/>
              </a:rPr>
              <a:t>Same Feature, Different Labels</a:t>
            </a:r>
            <a:endParaRPr lang="zh-CN" altLang="en-US" sz="1100" kern="1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3" name="椭圆 42"/>
          <p:cNvSpPr/>
          <p:nvPr/>
        </p:nvSpPr>
        <p:spPr>
          <a:xfrm>
            <a:off x="6484735" y="4637850"/>
            <a:ext cx="485201" cy="485201"/>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同侧圆角矩形 43"/>
          <p:cNvSpPr/>
          <p:nvPr/>
        </p:nvSpPr>
        <p:spPr>
          <a:xfrm>
            <a:off x="7090142" y="3532334"/>
            <a:ext cx="1386288" cy="1034835"/>
          </a:xfrm>
          <a:prstGeom prst="round2SameRect">
            <a:avLst>
              <a:gd name="adj1" fmla="val 8000"/>
              <a:gd name="adj2" fmla="val 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r>
              <a:rPr lang="zh-CN" altLang="en-US" sz="1400" b="1" u="sng" dirty="0">
                <a:latin typeface="Times New Roman" panose="02020603050405020304" pitchFamily="18" charset="0"/>
                <a:ea typeface="楷体" panose="02010609060101010101" pitchFamily="49" charset="-122"/>
                <a:cs typeface="Times New Roman" panose="02020603050405020304" pitchFamily="18" charset="0"/>
              </a:rPr>
              <a:t>数量偏移：</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300" dirty="0">
                <a:latin typeface="Times New Roman" panose="02020603050405020304" pitchFamily="18" charset="0"/>
                <a:ea typeface="楷体" panose="02010609060101010101" pitchFamily="49" charset="-122"/>
                <a:cs typeface="Times New Roman" panose="02020603050405020304" pitchFamily="18" charset="0"/>
              </a:rPr>
              <a:t>数量差异很大</a:t>
            </a:r>
          </a:p>
        </p:txBody>
      </p:sp>
      <p:sp>
        <p:nvSpPr>
          <p:cNvPr id="45" name="任意多边形 44"/>
          <p:cNvSpPr/>
          <p:nvPr/>
        </p:nvSpPr>
        <p:spPr>
          <a:xfrm>
            <a:off x="7090142" y="4567169"/>
            <a:ext cx="1386288" cy="444979"/>
          </a:xfrm>
          <a:custGeom>
            <a:avLst/>
            <a:gdLst>
              <a:gd name="connsiteX0" fmla="*/ 0 w 1386288"/>
              <a:gd name="connsiteY0" fmla="*/ 0 h 444979"/>
              <a:gd name="connsiteX1" fmla="*/ 1386288 w 1386288"/>
              <a:gd name="connsiteY1" fmla="*/ 0 h 444979"/>
              <a:gd name="connsiteX2" fmla="*/ 1386288 w 1386288"/>
              <a:gd name="connsiteY2" fmla="*/ 444979 h 444979"/>
              <a:gd name="connsiteX3" fmla="*/ 0 w 1386288"/>
              <a:gd name="connsiteY3" fmla="*/ 444979 h 444979"/>
              <a:gd name="connsiteX4" fmla="*/ 0 w 1386288"/>
              <a:gd name="connsiteY4" fmla="*/ 0 h 444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6288" h="444979">
                <a:moveTo>
                  <a:pt x="0" y="0"/>
                </a:moveTo>
                <a:lnTo>
                  <a:pt x="1386288" y="0"/>
                </a:lnTo>
                <a:lnTo>
                  <a:pt x="1386288" y="444979"/>
                </a:lnTo>
                <a:lnTo>
                  <a:pt x="0" y="44497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0" rIns="444319" bIns="0" numCol="1" spcCol="1270" anchor="ctr" anchorCtr="0">
            <a:noAutofit/>
          </a:bodyPr>
          <a:lstStyle/>
          <a:p>
            <a:pPr lvl="0" algn="l" defTabSz="1200150">
              <a:lnSpc>
                <a:spcPct val="90000"/>
              </a:lnSpc>
              <a:spcBef>
                <a:spcPct val="0"/>
              </a:spcBef>
              <a:spcAft>
                <a:spcPct val="35000"/>
              </a:spcAft>
            </a:pPr>
            <a:r>
              <a:rPr lang="en-US" altLang="zh-CN" sz="1100" kern="1200" dirty="0">
                <a:latin typeface="Times New Roman" panose="02020603050405020304" pitchFamily="18" charset="0"/>
                <a:ea typeface="楷体" panose="02010609060101010101" pitchFamily="49" charset="-122"/>
                <a:cs typeface="Times New Roman" panose="02020603050405020304" pitchFamily="18" charset="0"/>
              </a:rPr>
              <a:t>Quantity Skew</a:t>
            </a:r>
            <a:endParaRPr lang="zh-CN" altLang="en-US" sz="1100" kern="1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2" name="椭圆 61"/>
          <p:cNvSpPr/>
          <p:nvPr/>
        </p:nvSpPr>
        <p:spPr>
          <a:xfrm>
            <a:off x="8105618" y="4637850"/>
            <a:ext cx="485201" cy="485201"/>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3" name="文本框 62"/>
          <p:cNvSpPr txBox="1"/>
          <p:nvPr/>
        </p:nvSpPr>
        <p:spPr>
          <a:xfrm>
            <a:off x="578271" y="5246620"/>
            <a:ext cx="1442970" cy="738664"/>
          </a:xfrm>
          <a:prstGeom prst="rect">
            <a:avLst/>
          </a:prstGeom>
          <a:noFill/>
        </p:spPr>
        <p:txBody>
          <a:bodyPr wrap="square" rtlCol="0">
            <a:spAutoFit/>
          </a:bodyPr>
          <a:lstStyle/>
          <a:p>
            <a:pPr algn="ctr"/>
            <a:r>
              <a:rPr lang="zh-CN" altLang="en-US" sz="1400" dirty="0">
                <a:ea typeface="楷体" panose="02010609060101010101" pitchFamily="49" charset="-122"/>
                <a:cs typeface="Times New Roman" panose="02020603050405020304" pitchFamily="18" charset="0"/>
              </a:rPr>
              <a:t>手写数字识别：不同用户字体风格差异很大</a:t>
            </a:r>
          </a:p>
        </p:txBody>
      </p:sp>
      <p:sp>
        <p:nvSpPr>
          <p:cNvPr id="64" name="文本框 63"/>
          <p:cNvSpPr txBox="1"/>
          <p:nvPr/>
        </p:nvSpPr>
        <p:spPr>
          <a:xfrm>
            <a:off x="2021241" y="5246620"/>
            <a:ext cx="1734640" cy="738664"/>
          </a:xfrm>
          <a:prstGeom prst="rect">
            <a:avLst/>
          </a:prstGeom>
          <a:noFill/>
        </p:spPr>
        <p:txBody>
          <a:bodyPr wrap="square" rtlCol="0">
            <a:spAutoFit/>
          </a:bodyPr>
          <a:lstStyle/>
          <a:p>
            <a:pPr algn="ctr"/>
            <a:r>
              <a:rPr lang="zh-CN" altLang="en-US" sz="1400" dirty="0">
                <a:ea typeface="楷体" panose="02010609060101010101" pitchFamily="49" charset="-122"/>
                <a:cs typeface="Times New Roman" panose="02020603050405020304" pitchFamily="18" charset="0"/>
              </a:rPr>
              <a:t>人脸识别</a:t>
            </a:r>
            <a:r>
              <a:rPr lang="en-US" altLang="zh-CN" sz="1400" dirty="0">
                <a:ea typeface="楷体" panose="02010609060101010101" pitchFamily="49" charset="-122"/>
                <a:cs typeface="Times New Roman" panose="02020603050405020304" pitchFamily="18" charset="0"/>
              </a:rPr>
              <a:t>/</a:t>
            </a:r>
            <a:r>
              <a:rPr lang="zh-CN" altLang="en-US" sz="1400" dirty="0">
                <a:ea typeface="楷体" panose="02010609060101010101" pitchFamily="49" charset="-122"/>
                <a:cs typeface="Times New Roman" panose="02020603050405020304" pitchFamily="18" charset="0"/>
              </a:rPr>
              <a:t>验证：部分人脸只在某个区域或设备上出现</a:t>
            </a:r>
          </a:p>
        </p:txBody>
      </p:sp>
      <p:sp>
        <p:nvSpPr>
          <p:cNvPr id="65" name="文本框 64"/>
          <p:cNvSpPr txBox="1"/>
          <p:nvPr/>
        </p:nvSpPr>
        <p:spPr>
          <a:xfrm>
            <a:off x="3795440" y="5246620"/>
            <a:ext cx="1603931" cy="738664"/>
          </a:xfrm>
          <a:prstGeom prst="rect">
            <a:avLst/>
          </a:prstGeom>
          <a:noFill/>
        </p:spPr>
        <p:txBody>
          <a:bodyPr wrap="square" rtlCol="0">
            <a:spAutoFit/>
          </a:bodyPr>
          <a:lstStyle/>
          <a:p>
            <a:pPr algn="ctr"/>
            <a:r>
              <a:rPr lang="zh-CN" altLang="en-US" sz="1400" dirty="0">
                <a:ea typeface="楷体" panose="02010609060101010101" pitchFamily="49" charset="-122"/>
                <a:cs typeface="Times New Roman" panose="02020603050405020304" pitchFamily="18" charset="0"/>
              </a:rPr>
              <a:t>对于一个概念，不同用户的理解差异很大</a:t>
            </a:r>
          </a:p>
        </p:txBody>
      </p:sp>
      <p:sp>
        <p:nvSpPr>
          <p:cNvPr id="66" name="文本框 65"/>
          <p:cNvSpPr txBox="1"/>
          <p:nvPr/>
        </p:nvSpPr>
        <p:spPr>
          <a:xfrm>
            <a:off x="5391315" y="5246620"/>
            <a:ext cx="1670485" cy="738664"/>
          </a:xfrm>
          <a:prstGeom prst="rect">
            <a:avLst/>
          </a:prstGeom>
          <a:noFill/>
        </p:spPr>
        <p:txBody>
          <a:bodyPr wrap="square" rtlCol="0">
            <a:spAutoFit/>
          </a:bodyPr>
          <a:lstStyle/>
          <a:p>
            <a:pPr algn="ctr"/>
            <a:r>
              <a:rPr lang="zh-CN" altLang="en-US" sz="1400" dirty="0">
                <a:ea typeface="楷体" panose="02010609060101010101" pitchFamily="49" charset="-122"/>
                <a:cs typeface="Times New Roman" panose="02020603050405020304" pitchFamily="18" charset="0"/>
              </a:rPr>
              <a:t>同样的语言在不同的地域场合下表现的情绪不一致</a:t>
            </a:r>
          </a:p>
        </p:txBody>
      </p:sp>
      <p:sp>
        <p:nvSpPr>
          <p:cNvPr id="67" name="文本框 66"/>
          <p:cNvSpPr txBox="1"/>
          <p:nvPr/>
        </p:nvSpPr>
        <p:spPr>
          <a:xfrm>
            <a:off x="6987190" y="5246620"/>
            <a:ext cx="1603629" cy="738664"/>
          </a:xfrm>
          <a:prstGeom prst="rect">
            <a:avLst/>
          </a:prstGeom>
          <a:noFill/>
        </p:spPr>
        <p:txBody>
          <a:bodyPr wrap="square" rtlCol="0">
            <a:spAutoFit/>
          </a:bodyPr>
          <a:lstStyle/>
          <a:p>
            <a:pPr algn="ctr"/>
            <a:r>
              <a:rPr lang="zh-CN" altLang="en-US" sz="1400" dirty="0">
                <a:ea typeface="楷体" panose="02010609060101010101" pitchFamily="49" charset="-122"/>
                <a:cs typeface="Times New Roman" panose="02020603050405020304" pitchFamily="18" charset="0"/>
              </a:rPr>
              <a:t>不同的客户端拥有的训练数据量大小不一致</a:t>
            </a:r>
          </a:p>
        </p:txBody>
      </p:sp>
      <p:sp>
        <p:nvSpPr>
          <p:cNvPr id="68" name="文本框 67"/>
          <p:cNvSpPr txBox="1"/>
          <p:nvPr/>
        </p:nvSpPr>
        <p:spPr>
          <a:xfrm>
            <a:off x="212262" y="1227637"/>
            <a:ext cx="8461636" cy="461665"/>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联邦学习面临的挑战：</a:t>
            </a:r>
            <a:endParaRPr lang="en-US" altLang="zh-CN" dirty="0">
              <a:ea typeface="楷体" panose="02010609060101010101" pitchFamily="49" charset="-122"/>
              <a:cs typeface="Times New Roman" panose="02020603050405020304" pitchFamily="18" charset="0"/>
            </a:endParaRPr>
          </a:p>
        </p:txBody>
      </p:sp>
      <p:sp>
        <p:nvSpPr>
          <p:cNvPr id="69" name="文本框 68"/>
          <p:cNvSpPr txBox="1"/>
          <p:nvPr/>
        </p:nvSpPr>
        <p:spPr>
          <a:xfrm>
            <a:off x="523053" y="1617259"/>
            <a:ext cx="8245928"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ea typeface="楷体" panose="02010609060101010101" pitchFamily="49" charset="-122"/>
                <a:cs typeface="Times New Roman" panose="02020603050405020304" pitchFamily="18" charset="0"/>
              </a:rPr>
              <a:t>隐私保护安全：隐私泄露；恶意攻击</a:t>
            </a:r>
            <a:r>
              <a:rPr lang="en-US" altLang="zh-CN" sz="2000" dirty="0">
                <a:ea typeface="楷体" panose="02010609060101010101" pitchFamily="49" charset="-122"/>
                <a:cs typeface="Times New Roman" panose="02020603050405020304" pitchFamily="18" charset="0"/>
              </a:rPr>
              <a:t>…</a:t>
            </a:r>
          </a:p>
          <a:p>
            <a:pPr marL="342900" indent="-342900">
              <a:buFont typeface="Arial" panose="020B0604020202020204" pitchFamily="34" charset="0"/>
              <a:buChar char="•"/>
            </a:pPr>
            <a:r>
              <a:rPr lang="zh-CN" altLang="en-US" sz="2000" dirty="0">
                <a:ea typeface="楷体" panose="02010609060101010101" pitchFamily="49" charset="-122"/>
                <a:cs typeface="Times New Roman" panose="02020603050405020304" pitchFamily="18" charset="0"/>
              </a:rPr>
              <a:t>系统层级异构：有限传输、计算和存储；不稳定；设备众多</a:t>
            </a:r>
            <a:r>
              <a:rPr lang="en-US" altLang="zh-CN" sz="2000" dirty="0">
                <a:ea typeface="楷体" panose="02010609060101010101" pitchFamily="49" charset="-122"/>
                <a:cs typeface="Times New Roman" panose="02020603050405020304" pitchFamily="18" charset="0"/>
              </a:rPr>
              <a:t>…</a:t>
            </a:r>
          </a:p>
          <a:p>
            <a:pPr marL="342900" indent="-342900">
              <a:buFont typeface="Arial" panose="020B0604020202020204" pitchFamily="34" charset="0"/>
              <a:buChar char="•"/>
            </a:pPr>
            <a:r>
              <a:rPr lang="zh-CN" altLang="en-US" sz="2000" dirty="0">
                <a:ea typeface="楷体" panose="02010609060101010101" pitchFamily="49" charset="-122"/>
                <a:cs typeface="Times New Roman" panose="02020603050405020304" pitchFamily="18" charset="0"/>
              </a:rPr>
              <a:t>统计层面异构：</a:t>
            </a:r>
            <a:r>
              <a:rPr lang="zh-CN" altLang="en-US" sz="2000" u="sng" dirty="0">
                <a:solidFill>
                  <a:srgbClr val="FF0000"/>
                </a:solidFill>
                <a:ea typeface="楷体" panose="02010609060101010101" pitchFamily="49" charset="-122"/>
                <a:cs typeface="Times New Roman" panose="02020603050405020304" pitchFamily="18" charset="0"/>
              </a:rPr>
              <a:t>数据</a:t>
            </a:r>
            <a:r>
              <a:rPr lang="zh-CN" altLang="en-US" sz="2000" dirty="0">
                <a:ea typeface="楷体" panose="02010609060101010101" pitchFamily="49" charset="-122"/>
                <a:cs typeface="Times New Roman" panose="02020603050405020304" pitchFamily="18" charset="0"/>
              </a:rPr>
              <a:t>、模型、任务、目标异构</a:t>
            </a:r>
            <a:r>
              <a:rPr lang="en-US" altLang="zh-CN" sz="2000" dirty="0">
                <a:ea typeface="楷体" panose="02010609060101010101" pitchFamily="49" charset="-122"/>
                <a:cs typeface="Times New Roman" panose="02020603050405020304" pitchFamily="18"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神经网络重排不变性</a:t>
            </a:r>
          </a:p>
        </p:txBody>
      </p:sp>
      <p:grpSp>
        <p:nvGrpSpPr>
          <p:cNvPr id="28" name="组合 7184"/>
          <p:cNvGrpSpPr/>
          <p:nvPr/>
        </p:nvGrpSpPr>
        <p:grpSpPr bwMode="auto">
          <a:xfrm>
            <a:off x="365175" y="1784891"/>
            <a:ext cx="1149350" cy="949325"/>
            <a:chOff x="1346372" y="4637356"/>
            <a:chExt cx="1148963" cy="949846"/>
          </a:xfrm>
        </p:grpSpPr>
        <p:sp>
          <p:nvSpPr>
            <p:cNvPr id="29" name="椭圆 28"/>
            <p:cNvSpPr/>
            <p:nvPr/>
          </p:nvSpPr>
          <p:spPr bwMode="auto">
            <a:xfrm>
              <a:off x="1346372" y="5020153"/>
              <a:ext cx="215827" cy="216018"/>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椭圆 29"/>
            <p:cNvSpPr/>
            <p:nvPr/>
          </p:nvSpPr>
          <p:spPr bwMode="auto">
            <a:xfrm>
              <a:off x="1657417" y="5020153"/>
              <a:ext cx="215827" cy="216018"/>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6" name="椭圆 45"/>
            <p:cNvSpPr/>
            <p:nvPr/>
          </p:nvSpPr>
          <p:spPr bwMode="auto">
            <a:xfrm>
              <a:off x="1968462" y="5020153"/>
              <a:ext cx="215827" cy="216018"/>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7" name="椭圆 46"/>
            <p:cNvSpPr/>
            <p:nvPr/>
          </p:nvSpPr>
          <p:spPr bwMode="auto">
            <a:xfrm>
              <a:off x="2279508" y="5020153"/>
              <a:ext cx="215827" cy="216018"/>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8" name="椭圆 47"/>
            <p:cNvSpPr/>
            <p:nvPr/>
          </p:nvSpPr>
          <p:spPr bwMode="auto">
            <a:xfrm>
              <a:off x="1652657" y="5371184"/>
              <a:ext cx="215827"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9" name="椭圆 48"/>
            <p:cNvSpPr/>
            <p:nvPr/>
          </p:nvSpPr>
          <p:spPr bwMode="auto">
            <a:xfrm>
              <a:off x="1968462" y="5363241"/>
              <a:ext cx="215827"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0" name="直接连接符 11"/>
            <p:cNvCxnSpPr>
              <a:cxnSpLocks noChangeShapeType="1"/>
              <a:stCxn id="29" idx="4"/>
              <a:endCxn id="48" idx="0"/>
            </p:cNvCxnSpPr>
            <p:nvPr/>
          </p:nvCxnSpPr>
          <p:spPr bwMode="auto">
            <a:xfrm>
              <a:off x="1454384" y="5236029"/>
              <a:ext cx="306392" cy="135149"/>
            </a:xfrm>
            <a:prstGeom prst="line">
              <a:avLst/>
            </a:prstGeom>
            <a:noFill/>
            <a:ln w="12700" algn="ctr">
              <a:solidFill>
                <a:schemeClr val="tx1"/>
              </a:solidFill>
              <a:round/>
            </a:ln>
          </p:spPr>
        </p:cxnSp>
        <p:cxnSp>
          <p:nvCxnSpPr>
            <p:cNvPr id="51" name="直接连接符 12"/>
            <p:cNvCxnSpPr>
              <a:cxnSpLocks noChangeShapeType="1"/>
              <a:stCxn id="30" idx="4"/>
              <a:endCxn id="48" idx="0"/>
            </p:cNvCxnSpPr>
            <p:nvPr/>
          </p:nvCxnSpPr>
          <p:spPr bwMode="auto">
            <a:xfrm flipH="1">
              <a:off x="1760776" y="5236029"/>
              <a:ext cx="4588" cy="135149"/>
            </a:xfrm>
            <a:prstGeom prst="line">
              <a:avLst/>
            </a:prstGeom>
            <a:noFill/>
            <a:ln w="12700" algn="ctr">
              <a:solidFill>
                <a:schemeClr val="tx1"/>
              </a:solidFill>
              <a:round/>
            </a:ln>
          </p:spPr>
        </p:cxnSp>
        <p:cxnSp>
          <p:nvCxnSpPr>
            <p:cNvPr id="52" name="直接连接符 13"/>
            <p:cNvCxnSpPr>
              <a:cxnSpLocks noChangeShapeType="1"/>
              <a:stCxn id="46" idx="4"/>
              <a:endCxn id="48" idx="0"/>
            </p:cNvCxnSpPr>
            <p:nvPr/>
          </p:nvCxnSpPr>
          <p:spPr bwMode="auto">
            <a:xfrm flipH="1">
              <a:off x="1760776" y="5236029"/>
              <a:ext cx="315567" cy="135149"/>
            </a:xfrm>
            <a:prstGeom prst="line">
              <a:avLst/>
            </a:prstGeom>
            <a:noFill/>
            <a:ln w="12700" algn="ctr">
              <a:solidFill>
                <a:schemeClr val="tx1"/>
              </a:solidFill>
              <a:round/>
            </a:ln>
          </p:spPr>
        </p:cxnSp>
        <p:cxnSp>
          <p:nvCxnSpPr>
            <p:cNvPr id="53" name="直接连接符 14"/>
            <p:cNvCxnSpPr>
              <a:cxnSpLocks noChangeShapeType="1"/>
              <a:stCxn id="47" idx="4"/>
              <a:endCxn id="48" idx="0"/>
            </p:cNvCxnSpPr>
            <p:nvPr/>
          </p:nvCxnSpPr>
          <p:spPr bwMode="auto">
            <a:xfrm flipH="1">
              <a:off x="1760776" y="5236029"/>
              <a:ext cx="626547" cy="135149"/>
            </a:xfrm>
            <a:prstGeom prst="line">
              <a:avLst/>
            </a:prstGeom>
            <a:noFill/>
            <a:ln w="12700" algn="ctr">
              <a:solidFill>
                <a:schemeClr val="tx1"/>
              </a:solidFill>
              <a:round/>
            </a:ln>
          </p:spPr>
        </p:cxnSp>
        <p:cxnSp>
          <p:nvCxnSpPr>
            <p:cNvPr id="54" name="直接连接符 15"/>
            <p:cNvCxnSpPr>
              <a:cxnSpLocks noChangeShapeType="1"/>
              <a:stCxn id="29" idx="4"/>
              <a:endCxn id="49" idx="0"/>
            </p:cNvCxnSpPr>
            <p:nvPr/>
          </p:nvCxnSpPr>
          <p:spPr bwMode="auto">
            <a:xfrm>
              <a:off x="1454384" y="5236029"/>
              <a:ext cx="621959" cy="126846"/>
            </a:xfrm>
            <a:prstGeom prst="line">
              <a:avLst/>
            </a:prstGeom>
            <a:noFill/>
            <a:ln w="12700" algn="ctr">
              <a:solidFill>
                <a:schemeClr val="tx1"/>
              </a:solidFill>
              <a:round/>
            </a:ln>
          </p:spPr>
        </p:cxnSp>
        <p:cxnSp>
          <p:nvCxnSpPr>
            <p:cNvPr id="55" name="直接连接符 16"/>
            <p:cNvCxnSpPr>
              <a:cxnSpLocks noChangeShapeType="1"/>
              <a:stCxn id="30" idx="4"/>
              <a:endCxn id="49" idx="0"/>
            </p:cNvCxnSpPr>
            <p:nvPr/>
          </p:nvCxnSpPr>
          <p:spPr bwMode="auto">
            <a:xfrm>
              <a:off x="1765364" y="5236029"/>
              <a:ext cx="310979" cy="126846"/>
            </a:xfrm>
            <a:prstGeom prst="line">
              <a:avLst/>
            </a:prstGeom>
            <a:noFill/>
            <a:ln w="12700" algn="ctr">
              <a:solidFill>
                <a:schemeClr val="tx1"/>
              </a:solidFill>
              <a:round/>
            </a:ln>
          </p:spPr>
        </p:cxnSp>
        <p:cxnSp>
          <p:nvCxnSpPr>
            <p:cNvPr id="56" name="直接连接符 17"/>
            <p:cNvCxnSpPr>
              <a:cxnSpLocks noChangeShapeType="1"/>
              <a:stCxn id="46" idx="4"/>
              <a:endCxn id="49" idx="0"/>
            </p:cNvCxnSpPr>
            <p:nvPr/>
          </p:nvCxnSpPr>
          <p:spPr bwMode="auto">
            <a:xfrm>
              <a:off x="2076343" y="5236029"/>
              <a:ext cx="0" cy="126846"/>
            </a:xfrm>
            <a:prstGeom prst="line">
              <a:avLst/>
            </a:prstGeom>
            <a:noFill/>
            <a:ln w="12700" algn="ctr">
              <a:solidFill>
                <a:schemeClr val="tx1"/>
              </a:solidFill>
              <a:round/>
            </a:ln>
          </p:spPr>
        </p:cxnSp>
        <p:cxnSp>
          <p:nvCxnSpPr>
            <p:cNvPr id="57" name="直接连接符 18"/>
            <p:cNvCxnSpPr>
              <a:cxnSpLocks noChangeShapeType="1"/>
              <a:stCxn id="47" idx="4"/>
              <a:endCxn id="49" idx="0"/>
            </p:cNvCxnSpPr>
            <p:nvPr/>
          </p:nvCxnSpPr>
          <p:spPr bwMode="auto">
            <a:xfrm flipH="1">
              <a:off x="2076343" y="5236029"/>
              <a:ext cx="310980" cy="126846"/>
            </a:xfrm>
            <a:prstGeom prst="line">
              <a:avLst/>
            </a:prstGeom>
            <a:noFill/>
            <a:ln w="12700" algn="ctr">
              <a:solidFill>
                <a:schemeClr val="tx1"/>
              </a:solidFill>
              <a:round/>
            </a:ln>
          </p:spPr>
        </p:cxnSp>
        <p:sp>
          <p:nvSpPr>
            <p:cNvPr id="58" name="椭圆 57"/>
            <p:cNvSpPr/>
            <p:nvPr/>
          </p:nvSpPr>
          <p:spPr bwMode="auto">
            <a:xfrm>
              <a:off x="1809766" y="4637356"/>
              <a:ext cx="217415"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9" name="直接连接符 24"/>
            <p:cNvCxnSpPr>
              <a:cxnSpLocks noChangeShapeType="1"/>
              <a:stCxn id="58" idx="3"/>
              <a:endCxn id="29" idx="0"/>
            </p:cNvCxnSpPr>
            <p:nvPr/>
          </p:nvCxnSpPr>
          <p:spPr bwMode="auto">
            <a:xfrm flipH="1">
              <a:off x="1454384" y="4821744"/>
              <a:ext cx="387799" cy="198261"/>
            </a:xfrm>
            <a:prstGeom prst="line">
              <a:avLst/>
            </a:prstGeom>
            <a:noFill/>
            <a:ln w="12700" algn="ctr">
              <a:solidFill>
                <a:schemeClr val="tx1"/>
              </a:solidFill>
              <a:round/>
            </a:ln>
          </p:spPr>
        </p:cxnSp>
        <p:cxnSp>
          <p:nvCxnSpPr>
            <p:cNvPr id="60" name="直接连接符 28"/>
            <p:cNvCxnSpPr>
              <a:cxnSpLocks noChangeShapeType="1"/>
              <a:stCxn id="58" idx="4"/>
              <a:endCxn id="30" idx="0"/>
            </p:cNvCxnSpPr>
            <p:nvPr/>
          </p:nvCxnSpPr>
          <p:spPr bwMode="auto">
            <a:xfrm flipH="1">
              <a:off x="1765364" y="4853380"/>
              <a:ext cx="153195" cy="166625"/>
            </a:xfrm>
            <a:prstGeom prst="line">
              <a:avLst/>
            </a:prstGeom>
            <a:noFill/>
            <a:ln w="12700" algn="ctr">
              <a:solidFill>
                <a:schemeClr val="tx1"/>
              </a:solidFill>
              <a:round/>
            </a:ln>
          </p:spPr>
        </p:cxnSp>
        <p:cxnSp>
          <p:nvCxnSpPr>
            <p:cNvPr id="61" name="直接连接符 32"/>
            <p:cNvCxnSpPr>
              <a:cxnSpLocks noChangeShapeType="1"/>
              <a:stCxn id="58" idx="4"/>
              <a:endCxn id="46" idx="0"/>
            </p:cNvCxnSpPr>
            <p:nvPr/>
          </p:nvCxnSpPr>
          <p:spPr bwMode="auto">
            <a:xfrm>
              <a:off x="1918559" y="4853380"/>
              <a:ext cx="157784" cy="166625"/>
            </a:xfrm>
            <a:prstGeom prst="line">
              <a:avLst/>
            </a:prstGeom>
            <a:noFill/>
            <a:ln w="12700" algn="ctr">
              <a:solidFill>
                <a:schemeClr val="tx1"/>
              </a:solidFill>
              <a:round/>
            </a:ln>
          </p:spPr>
        </p:cxnSp>
        <p:cxnSp>
          <p:nvCxnSpPr>
            <p:cNvPr id="70" name="直接连接符 35"/>
            <p:cNvCxnSpPr>
              <a:cxnSpLocks noChangeShapeType="1"/>
              <a:stCxn id="58" idx="5"/>
              <a:endCxn id="47" idx="0"/>
            </p:cNvCxnSpPr>
            <p:nvPr/>
          </p:nvCxnSpPr>
          <p:spPr bwMode="auto">
            <a:xfrm>
              <a:off x="1994935" y="4821744"/>
              <a:ext cx="392388" cy="198261"/>
            </a:xfrm>
            <a:prstGeom prst="line">
              <a:avLst/>
            </a:prstGeom>
            <a:noFill/>
            <a:ln w="12700" algn="ctr">
              <a:solidFill>
                <a:schemeClr val="tx1"/>
              </a:solidFill>
              <a:round/>
            </a:ln>
          </p:spPr>
        </p:cxnSp>
      </p:grpSp>
      <p:grpSp>
        <p:nvGrpSpPr>
          <p:cNvPr id="71" name="组合 7185"/>
          <p:cNvGrpSpPr/>
          <p:nvPr/>
        </p:nvGrpSpPr>
        <p:grpSpPr bwMode="auto">
          <a:xfrm>
            <a:off x="3232200" y="1781716"/>
            <a:ext cx="1149350" cy="949325"/>
            <a:chOff x="4212983" y="4633556"/>
            <a:chExt cx="1148963" cy="949846"/>
          </a:xfrm>
        </p:grpSpPr>
        <p:sp>
          <p:nvSpPr>
            <p:cNvPr id="72" name="椭圆 71"/>
            <p:cNvSpPr/>
            <p:nvPr/>
          </p:nvSpPr>
          <p:spPr bwMode="auto">
            <a:xfrm>
              <a:off x="4212983" y="5016353"/>
              <a:ext cx="215827" cy="216018"/>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3" name="椭圆 72"/>
            <p:cNvSpPr/>
            <p:nvPr/>
          </p:nvSpPr>
          <p:spPr bwMode="auto">
            <a:xfrm>
              <a:off x="4524028" y="5016353"/>
              <a:ext cx="215827" cy="216018"/>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4" name="椭圆 73"/>
            <p:cNvSpPr/>
            <p:nvPr/>
          </p:nvSpPr>
          <p:spPr bwMode="auto">
            <a:xfrm>
              <a:off x="4835073" y="5016353"/>
              <a:ext cx="215827" cy="216018"/>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5" name="椭圆 74"/>
            <p:cNvSpPr/>
            <p:nvPr/>
          </p:nvSpPr>
          <p:spPr bwMode="auto">
            <a:xfrm>
              <a:off x="5146119" y="5016353"/>
              <a:ext cx="215827" cy="216018"/>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6" name="椭圆 75"/>
            <p:cNvSpPr/>
            <p:nvPr/>
          </p:nvSpPr>
          <p:spPr bwMode="auto">
            <a:xfrm>
              <a:off x="4519268" y="5367384"/>
              <a:ext cx="215827"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7" name="椭圆 76"/>
            <p:cNvSpPr/>
            <p:nvPr/>
          </p:nvSpPr>
          <p:spPr bwMode="auto">
            <a:xfrm>
              <a:off x="4835073" y="5359441"/>
              <a:ext cx="215827"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78" name="直接连接符 60"/>
            <p:cNvCxnSpPr>
              <a:cxnSpLocks noChangeShapeType="1"/>
              <a:stCxn id="72" idx="4"/>
              <a:endCxn id="76" idx="0"/>
            </p:cNvCxnSpPr>
            <p:nvPr/>
          </p:nvCxnSpPr>
          <p:spPr bwMode="auto">
            <a:xfrm>
              <a:off x="4320995" y="5232229"/>
              <a:ext cx="306392" cy="135149"/>
            </a:xfrm>
            <a:prstGeom prst="line">
              <a:avLst/>
            </a:prstGeom>
            <a:noFill/>
            <a:ln w="12700" algn="ctr">
              <a:solidFill>
                <a:schemeClr val="tx1"/>
              </a:solidFill>
              <a:round/>
            </a:ln>
          </p:spPr>
        </p:cxnSp>
        <p:cxnSp>
          <p:nvCxnSpPr>
            <p:cNvPr id="79" name="直接连接符 61"/>
            <p:cNvCxnSpPr>
              <a:cxnSpLocks noChangeShapeType="1"/>
              <a:stCxn id="73" idx="4"/>
              <a:endCxn id="76" idx="0"/>
            </p:cNvCxnSpPr>
            <p:nvPr/>
          </p:nvCxnSpPr>
          <p:spPr bwMode="auto">
            <a:xfrm flipH="1">
              <a:off x="4627387" y="5232229"/>
              <a:ext cx="4588" cy="135149"/>
            </a:xfrm>
            <a:prstGeom prst="line">
              <a:avLst/>
            </a:prstGeom>
            <a:noFill/>
            <a:ln w="12700" algn="ctr">
              <a:solidFill>
                <a:schemeClr val="tx1"/>
              </a:solidFill>
              <a:round/>
            </a:ln>
          </p:spPr>
        </p:cxnSp>
        <p:cxnSp>
          <p:nvCxnSpPr>
            <p:cNvPr id="80" name="直接连接符 62"/>
            <p:cNvCxnSpPr>
              <a:cxnSpLocks noChangeShapeType="1"/>
              <a:stCxn id="74" idx="4"/>
              <a:endCxn id="76" idx="0"/>
            </p:cNvCxnSpPr>
            <p:nvPr/>
          </p:nvCxnSpPr>
          <p:spPr bwMode="auto">
            <a:xfrm flipH="1">
              <a:off x="4627387" y="5232229"/>
              <a:ext cx="315567" cy="135149"/>
            </a:xfrm>
            <a:prstGeom prst="line">
              <a:avLst/>
            </a:prstGeom>
            <a:noFill/>
            <a:ln w="12700" algn="ctr">
              <a:solidFill>
                <a:schemeClr val="tx1"/>
              </a:solidFill>
              <a:round/>
            </a:ln>
          </p:spPr>
        </p:cxnSp>
        <p:cxnSp>
          <p:nvCxnSpPr>
            <p:cNvPr id="81" name="直接连接符 63"/>
            <p:cNvCxnSpPr>
              <a:cxnSpLocks noChangeShapeType="1"/>
              <a:stCxn id="75" idx="4"/>
              <a:endCxn id="76" idx="0"/>
            </p:cNvCxnSpPr>
            <p:nvPr/>
          </p:nvCxnSpPr>
          <p:spPr bwMode="auto">
            <a:xfrm flipH="1">
              <a:off x="4627387" y="5232229"/>
              <a:ext cx="626547" cy="135149"/>
            </a:xfrm>
            <a:prstGeom prst="line">
              <a:avLst/>
            </a:prstGeom>
            <a:noFill/>
            <a:ln w="12700" algn="ctr">
              <a:solidFill>
                <a:schemeClr val="tx1"/>
              </a:solidFill>
              <a:round/>
            </a:ln>
          </p:spPr>
        </p:cxnSp>
        <p:cxnSp>
          <p:nvCxnSpPr>
            <p:cNvPr id="82" name="直接连接符 64"/>
            <p:cNvCxnSpPr>
              <a:cxnSpLocks noChangeShapeType="1"/>
              <a:stCxn id="72" idx="4"/>
              <a:endCxn id="77" idx="0"/>
            </p:cNvCxnSpPr>
            <p:nvPr/>
          </p:nvCxnSpPr>
          <p:spPr bwMode="auto">
            <a:xfrm>
              <a:off x="4320995" y="5232229"/>
              <a:ext cx="621959" cy="126846"/>
            </a:xfrm>
            <a:prstGeom prst="line">
              <a:avLst/>
            </a:prstGeom>
            <a:noFill/>
            <a:ln w="12700" algn="ctr">
              <a:solidFill>
                <a:schemeClr val="tx1"/>
              </a:solidFill>
              <a:round/>
            </a:ln>
          </p:spPr>
        </p:cxnSp>
        <p:cxnSp>
          <p:nvCxnSpPr>
            <p:cNvPr id="83" name="直接连接符 65"/>
            <p:cNvCxnSpPr>
              <a:cxnSpLocks noChangeShapeType="1"/>
              <a:stCxn id="73" idx="4"/>
              <a:endCxn id="77" idx="0"/>
            </p:cNvCxnSpPr>
            <p:nvPr/>
          </p:nvCxnSpPr>
          <p:spPr bwMode="auto">
            <a:xfrm>
              <a:off x="4631975" y="5232229"/>
              <a:ext cx="310979" cy="126846"/>
            </a:xfrm>
            <a:prstGeom prst="line">
              <a:avLst/>
            </a:prstGeom>
            <a:noFill/>
            <a:ln w="12700" algn="ctr">
              <a:solidFill>
                <a:schemeClr val="tx1"/>
              </a:solidFill>
              <a:round/>
            </a:ln>
          </p:spPr>
        </p:cxnSp>
        <p:cxnSp>
          <p:nvCxnSpPr>
            <p:cNvPr id="84" name="直接连接符 66"/>
            <p:cNvCxnSpPr>
              <a:cxnSpLocks noChangeShapeType="1"/>
              <a:stCxn id="74" idx="4"/>
              <a:endCxn id="77" idx="0"/>
            </p:cNvCxnSpPr>
            <p:nvPr/>
          </p:nvCxnSpPr>
          <p:spPr bwMode="auto">
            <a:xfrm>
              <a:off x="4942954" y="5232229"/>
              <a:ext cx="0" cy="126846"/>
            </a:xfrm>
            <a:prstGeom prst="line">
              <a:avLst/>
            </a:prstGeom>
            <a:noFill/>
            <a:ln w="12700" algn="ctr">
              <a:solidFill>
                <a:schemeClr val="tx1"/>
              </a:solidFill>
              <a:round/>
            </a:ln>
          </p:spPr>
        </p:cxnSp>
        <p:cxnSp>
          <p:nvCxnSpPr>
            <p:cNvPr id="85" name="直接连接符 67"/>
            <p:cNvCxnSpPr>
              <a:cxnSpLocks noChangeShapeType="1"/>
              <a:stCxn id="75" idx="4"/>
              <a:endCxn id="77" idx="0"/>
            </p:cNvCxnSpPr>
            <p:nvPr/>
          </p:nvCxnSpPr>
          <p:spPr bwMode="auto">
            <a:xfrm flipH="1">
              <a:off x="4942954" y="5232229"/>
              <a:ext cx="310980" cy="126846"/>
            </a:xfrm>
            <a:prstGeom prst="line">
              <a:avLst/>
            </a:prstGeom>
            <a:noFill/>
            <a:ln w="12700" algn="ctr">
              <a:solidFill>
                <a:schemeClr val="tx1"/>
              </a:solidFill>
              <a:round/>
            </a:ln>
          </p:spPr>
        </p:cxnSp>
        <p:sp>
          <p:nvSpPr>
            <p:cNvPr id="86" name="椭圆 85"/>
            <p:cNvSpPr/>
            <p:nvPr/>
          </p:nvSpPr>
          <p:spPr bwMode="auto">
            <a:xfrm>
              <a:off x="4676377" y="4633556"/>
              <a:ext cx="217415" cy="216018"/>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8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87" name="直接连接符 69"/>
            <p:cNvCxnSpPr>
              <a:cxnSpLocks noChangeShapeType="1"/>
              <a:stCxn id="86" idx="3"/>
              <a:endCxn id="72" idx="0"/>
            </p:cNvCxnSpPr>
            <p:nvPr/>
          </p:nvCxnSpPr>
          <p:spPr bwMode="auto">
            <a:xfrm flipH="1">
              <a:off x="4320995" y="4817944"/>
              <a:ext cx="387799" cy="198261"/>
            </a:xfrm>
            <a:prstGeom prst="line">
              <a:avLst/>
            </a:prstGeom>
            <a:noFill/>
            <a:ln w="12700" algn="ctr">
              <a:solidFill>
                <a:schemeClr val="tx1"/>
              </a:solidFill>
              <a:round/>
            </a:ln>
          </p:spPr>
        </p:cxnSp>
        <p:cxnSp>
          <p:nvCxnSpPr>
            <p:cNvPr id="88" name="直接连接符 70"/>
            <p:cNvCxnSpPr>
              <a:cxnSpLocks noChangeShapeType="1"/>
              <a:stCxn id="86" idx="4"/>
              <a:endCxn id="73" idx="0"/>
            </p:cNvCxnSpPr>
            <p:nvPr/>
          </p:nvCxnSpPr>
          <p:spPr bwMode="auto">
            <a:xfrm flipH="1">
              <a:off x="4631975" y="4849580"/>
              <a:ext cx="153195" cy="166625"/>
            </a:xfrm>
            <a:prstGeom prst="line">
              <a:avLst/>
            </a:prstGeom>
            <a:noFill/>
            <a:ln w="12700" algn="ctr">
              <a:solidFill>
                <a:schemeClr val="tx1"/>
              </a:solidFill>
              <a:round/>
            </a:ln>
          </p:spPr>
        </p:cxnSp>
        <p:cxnSp>
          <p:nvCxnSpPr>
            <p:cNvPr id="89" name="直接连接符 71"/>
            <p:cNvCxnSpPr>
              <a:cxnSpLocks noChangeShapeType="1"/>
              <a:stCxn id="86" idx="4"/>
              <a:endCxn id="74" idx="0"/>
            </p:cNvCxnSpPr>
            <p:nvPr/>
          </p:nvCxnSpPr>
          <p:spPr bwMode="auto">
            <a:xfrm>
              <a:off x="4785170" y="4849580"/>
              <a:ext cx="157784" cy="166625"/>
            </a:xfrm>
            <a:prstGeom prst="line">
              <a:avLst/>
            </a:prstGeom>
            <a:noFill/>
            <a:ln w="12700" algn="ctr">
              <a:solidFill>
                <a:schemeClr val="tx1"/>
              </a:solidFill>
              <a:round/>
            </a:ln>
          </p:spPr>
        </p:cxnSp>
        <p:cxnSp>
          <p:nvCxnSpPr>
            <p:cNvPr id="90" name="直接连接符 72"/>
            <p:cNvCxnSpPr>
              <a:cxnSpLocks noChangeShapeType="1"/>
              <a:stCxn id="86" idx="5"/>
              <a:endCxn id="75" idx="0"/>
            </p:cNvCxnSpPr>
            <p:nvPr/>
          </p:nvCxnSpPr>
          <p:spPr bwMode="auto">
            <a:xfrm>
              <a:off x="4861546" y="4817944"/>
              <a:ext cx="392388" cy="198261"/>
            </a:xfrm>
            <a:prstGeom prst="line">
              <a:avLst/>
            </a:prstGeom>
            <a:noFill/>
            <a:ln w="12700" algn="ctr">
              <a:solidFill>
                <a:schemeClr val="tx1"/>
              </a:solidFill>
              <a:round/>
            </a:ln>
          </p:spPr>
        </p:cxnSp>
      </p:grpSp>
      <p:sp>
        <p:nvSpPr>
          <p:cNvPr id="91" name="文本框 7182"/>
          <p:cNvSpPr txBox="1">
            <a:spLocks noChangeArrowheads="1"/>
          </p:cNvSpPr>
          <p:nvPr/>
        </p:nvSpPr>
        <p:spPr bwMode="auto">
          <a:xfrm>
            <a:off x="320725" y="2800891"/>
            <a:ext cx="12334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楷体" panose="02010609060101010101" pitchFamily="49" charset="-122"/>
                <a:cs typeface="Times New Roman" panose="02020603050405020304" pitchFamily="18" charset="0"/>
              </a:rPr>
              <a:t>输入层</a:t>
            </a:r>
          </a:p>
        </p:txBody>
      </p:sp>
      <p:sp>
        <p:nvSpPr>
          <p:cNvPr id="92" name="文本框 89"/>
          <p:cNvSpPr txBox="1">
            <a:spLocks noChangeArrowheads="1"/>
          </p:cNvSpPr>
          <p:nvPr/>
        </p:nvSpPr>
        <p:spPr bwMode="auto">
          <a:xfrm>
            <a:off x="330250" y="1440403"/>
            <a:ext cx="12334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楷体" panose="02010609060101010101" pitchFamily="49" charset="-122"/>
                <a:cs typeface="Times New Roman" panose="02020603050405020304" pitchFamily="18" charset="0"/>
              </a:rPr>
              <a:t>输出层</a:t>
            </a:r>
          </a:p>
        </p:txBody>
      </p:sp>
      <p:sp>
        <p:nvSpPr>
          <p:cNvPr id="93" name="文本框 90"/>
          <p:cNvSpPr txBox="1">
            <a:spLocks noChangeArrowheads="1"/>
          </p:cNvSpPr>
          <p:nvPr/>
        </p:nvSpPr>
        <p:spPr bwMode="auto">
          <a:xfrm>
            <a:off x="3187750" y="2804066"/>
            <a:ext cx="12334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楷体" panose="02010609060101010101" pitchFamily="49" charset="-122"/>
                <a:cs typeface="Times New Roman" panose="02020603050405020304" pitchFamily="18" charset="0"/>
              </a:rPr>
              <a:t>输入层</a:t>
            </a:r>
          </a:p>
        </p:txBody>
      </p:sp>
      <p:sp>
        <p:nvSpPr>
          <p:cNvPr id="94" name="文本框 91"/>
          <p:cNvSpPr txBox="1">
            <a:spLocks noChangeArrowheads="1"/>
          </p:cNvSpPr>
          <p:nvPr/>
        </p:nvSpPr>
        <p:spPr bwMode="auto">
          <a:xfrm>
            <a:off x="3236963" y="1441991"/>
            <a:ext cx="1233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楷体" panose="02010609060101010101" pitchFamily="49" charset="-122"/>
                <a:cs typeface="Times New Roman" panose="02020603050405020304" pitchFamily="18" charset="0"/>
              </a:rPr>
              <a:t>输出层</a:t>
            </a:r>
          </a:p>
        </p:txBody>
      </p:sp>
      <p:sp>
        <p:nvSpPr>
          <p:cNvPr id="95" name="右箭头 94"/>
          <p:cNvSpPr/>
          <p:nvPr/>
        </p:nvSpPr>
        <p:spPr>
          <a:xfrm>
            <a:off x="1779638" y="2272253"/>
            <a:ext cx="1223962" cy="1793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sz="28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6" name="文本框 93"/>
          <p:cNvSpPr txBox="1">
            <a:spLocks noChangeArrowheads="1"/>
          </p:cNvSpPr>
          <p:nvPr/>
        </p:nvSpPr>
        <p:spPr bwMode="auto">
          <a:xfrm>
            <a:off x="1806625" y="1910303"/>
            <a:ext cx="1235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楷体" panose="02010609060101010101" pitchFamily="49" charset="-122"/>
                <a:cs typeface="Times New Roman" panose="02020603050405020304" pitchFamily="18" charset="0"/>
              </a:rPr>
              <a:t>神经元重排</a:t>
            </a:r>
          </a:p>
        </p:txBody>
      </p:sp>
      <p:sp>
        <p:nvSpPr>
          <p:cNvPr id="97" name="文本框 94"/>
          <p:cNvSpPr txBox="1">
            <a:spLocks noChangeArrowheads="1"/>
          </p:cNvSpPr>
          <p:nvPr/>
        </p:nvSpPr>
        <p:spPr bwMode="auto">
          <a:xfrm>
            <a:off x="4389488" y="1965866"/>
            <a:ext cx="1144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预测结果</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不变</a:t>
            </a:r>
          </a:p>
        </p:txBody>
      </p:sp>
      <mc:AlternateContent xmlns:mc="http://schemas.openxmlformats.org/markup-compatibility/2006" xmlns:a14="http://schemas.microsoft.com/office/drawing/2010/main">
        <mc:Choice Requires="a14">
          <p:sp>
            <p:nvSpPr>
              <p:cNvPr id="2" name="文本框 1"/>
              <p:cNvSpPr txBox="1"/>
              <p:nvPr/>
            </p:nvSpPr>
            <p:spPr>
              <a:xfrm>
                <a:off x="5775700" y="1583658"/>
                <a:ext cx="3224163" cy="1754326"/>
              </a:xfrm>
              <a:prstGeom prst="rect">
                <a:avLst/>
              </a:prstGeom>
              <a:solidFill>
                <a:schemeClr val="bg1">
                  <a:lumMod val="85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𝑥</m:t>
                          </m:r>
                        </m:e>
                      </m:d>
                    </m:oMath>
                  </m:oMathPara>
                </a14:m>
                <a:endParaRPr lang="en-US" altLang="zh-CN" sz="1800" b="0" dirty="0">
                  <a:ea typeface="楷体" panose="02010609060101010101" pitchFamily="49"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𝑦</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𝐼𝑓</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𝑥</m:t>
                      </m:r>
                      <m:r>
                        <a:rPr lang="en-US" altLang="zh-CN" sz="1800" b="0" i="1" smtClean="0">
                          <a:latin typeface="Cambria Math" panose="02040503050406030204" pitchFamily="18" charset="0"/>
                        </a:rPr>
                        <m:t>)</m:t>
                      </m:r>
                    </m:oMath>
                  </m:oMathPara>
                </a14:m>
                <a:endParaRPr lang="en-US" altLang="zh-CN" sz="1800" dirty="0">
                  <a:ea typeface="楷体" panose="02010609060101010101" pitchFamily="49"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𝐼</m:t>
                      </m:r>
                      <m:r>
                        <a:rPr lang="en-US" altLang="zh-CN" sz="1800" b="0" i="1" smtClean="0">
                          <a:latin typeface="Cambria Math" panose="02040503050406030204" pitchFamily="18" charset="0"/>
                        </a:rPr>
                        <m:t>=</m:t>
                      </m:r>
                      <m:r>
                        <m:rPr>
                          <m:sty m:val="p"/>
                        </m:rPr>
                        <a:rPr lang="en-US" altLang="zh-CN" sz="1800" b="0" i="0" smtClean="0">
                          <a:latin typeface="Cambria Math" panose="02040503050406030204" pitchFamily="18" charset="0"/>
                        </a:rPr>
                        <m:t>Π</m:t>
                      </m:r>
                      <m:sSup>
                        <m:sSupPr>
                          <m:ctrlPr>
                            <a:rPr lang="en-US" altLang="zh-CN" sz="1800" b="0" i="1" smtClean="0">
                              <a:latin typeface="Cambria Math" panose="02040503050406030204" pitchFamily="18" charset="0"/>
                            </a:rPr>
                          </m:ctrlPr>
                        </m:sSupPr>
                        <m:e>
                          <m:r>
                            <m:rPr>
                              <m:sty m:val="p"/>
                            </m:rPr>
                            <a:rPr lang="en-US" altLang="zh-CN" sz="1800" b="0" i="0" smtClean="0">
                              <a:latin typeface="Cambria Math" panose="02040503050406030204" pitchFamily="18" charset="0"/>
                            </a:rPr>
                            <m:t>Π</m:t>
                          </m:r>
                        </m:e>
                        <m:sup>
                          <m:r>
                            <a:rPr lang="en-US" altLang="zh-CN" sz="1800" b="0" i="1" smtClean="0">
                              <a:latin typeface="Cambria Math" panose="02040503050406030204" pitchFamily="18" charset="0"/>
                            </a:rPr>
                            <m:t>𝑇</m:t>
                          </m:r>
                        </m:sup>
                      </m:sSup>
                    </m:oMath>
                  </m:oMathPara>
                </a14:m>
                <a:endParaRPr lang="en-US" altLang="zh-CN" sz="1800" dirty="0">
                  <a:ea typeface="楷体" panose="02010609060101010101" pitchFamily="49" charset="-122"/>
                  <a:cs typeface="Times New Roman" panose="02020603050405020304" pitchFamily="18" charset="0"/>
                </a:endParaRPr>
              </a:p>
              <a:p>
                <a:pPr algn="ctr"/>
                <a14:m>
                  <m:oMath xmlns:m="http://schemas.openxmlformats.org/officeDocument/2006/math">
                    <m:r>
                      <m:rPr>
                        <m:sty m:val="p"/>
                      </m:rPr>
                      <a:rPr lang="en-US" altLang="zh-CN" sz="1800" b="0" i="0" smtClean="0">
                        <a:latin typeface="Cambria Math" panose="02040503050406030204" pitchFamily="18" charset="0"/>
                      </a:rPr>
                      <m:t>Π</m:t>
                    </m:r>
                  </m:oMath>
                </a14:m>
                <a:r>
                  <a:rPr lang="zh-CN" altLang="en-US" sz="1800" dirty="0">
                    <a:ea typeface="楷体" panose="02010609060101010101" pitchFamily="49" charset="-122"/>
                    <a:cs typeface="Times New Roman" panose="02020603050405020304" pitchFamily="18" charset="0"/>
                  </a:rPr>
                  <a:t>是重排矩阵，有很多种重排方式，可以使得神经元位置交换之后输出不发生变化</a:t>
                </a:r>
              </a:p>
            </p:txBody>
          </p:sp>
        </mc:Choice>
        <mc:Fallback xmlns="">
          <p:sp>
            <p:nvSpPr>
              <p:cNvPr id="2" name="文本框 1"/>
              <p:cNvSpPr txBox="1">
                <a:spLocks noRot="1" noChangeAspect="1" noMove="1" noResize="1" noEditPoints="1" noAdjustHandles="1" noChangeArrowheads="1" noChangeShapeType="1" noTextEdit="1"/>
              </p:cNvSpPr>
              <p:nvPr/>
            </p:nvSpPr>
            <p:spPr>
              <a:xfrm>
                <a:off x="5775700" y="1583658"/>
                <a:ext cx="3224163" cy="1754326"/>
              </a:xfrm>
              <a:prstGeom prst="rect">
                <a:avLst/>
              </a:prstGeom>
              <a:blipFill rotWithShape="1">
                <a:blip r:embed="rId3"/>
                <a:stretch>
                  <a:fillRect l="-12" t="-34" b="24"/>
                </a:stretch>
              </a:blipFill>
            </p:spPr>
            <p:txBody>
              <a:bodyPr/>
              <a:lstStyle/>
              <a:p>
                <a:r>
                  <a:rPr lang="zh-CN" altLang="en-US">
                    <a:noFill/>
                  </a:rPr>
                  <a:t> </a:t>
                </a:r>
              </a:p>
            </p:txBody>
          </p:sp>
        </mc:Fallback>
      </mc:AlternateContent>
      <p:grpSp>
        <p:nvGrpSpPr>
          <p:cNvPr id="17" name="组合 16"/>
          <p:cNvGrpSpPr/>
          <p:nvPr/>
        </p:nvGrpSpPr>
        <p:grpSpPr>
          <a:xfrm>
            <a:off x="282358" y="3691220"/>
            <a:ext cx="5322297" cy="2114044"/>
            <a:chOff x="113799" y="3691220"/>
            <a:chExt cx="5815637" cy="2149435"/>
          </a:xfrm>
        </p:grpSpPr>
        <p:grpSp>
          <p:nvGrpSpPr>
            <p:cNvPr id="12" name="组合 11"/>
            <p:cNvGrpSpPr/>
            <p:nvPr/>
          </p:nvGrpSpPr>
          <p:grpSpPr>
            <a:xfrm>
              <a:off x="113799" y="3691220"/>
              <a:ext cx="5772645" cy="2149435"/>
              <a:chOff x="732019" y="3727837"/>
              <a:chExt cx="7104652" cy="2725499"/>
            </a:xfrm>
          </p:grpSpPr>
          <p:sp>
            <p:nvSpPr>
              <p:cNvPr id="99" name="圆角矩形 98"/>
              <p:cNvSpPr/>
              <p:nvPr/>
            </p:nvSpPr>
            <p:spPr>
              <a:xfrm>
                <a:off x="732019" y="5592137"/>
                <a:ext cx="2932788" cy="861199"/>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00" name="圆角矩形 99"/>
              <p:cNvSpPr/>
              <p:nvPr/>
            </p:nvSpPr>
            <p:spPr>
              <a:xfrm>
                <a:off x="5032348" y="5592137"/>
                <a:ext cx="2804323" cy="861199"/>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01" name="圆角矩形 100"/>
              <p:cNvSpPr/>
              <p:nvPr/>
            </p:nvSpPr>
            <p:spPr>
              <a:xfrm>
                <a:off x="3055987" y="3727837"/>
                <a:ext cx="2524125" cy="92767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02" name="文本框 53"/>
              <p:cNvSpPr txBox="1">
                <a:spLocks noChangeArrowheads="1"/>
              </p:cNvSpPr>
              <p:nvPr/>
            </p:nvSpPr>
            <p:spPr bwMode="auto">
              <a:xfrm>
                <a:off x="1903461" y="3761750"/>
                <a:ext cx="1152525" cy="50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cs typeface="Times New Roman" panose="02020603050405020304" pitchFamily="18" charset="0"/>
                  </a:rPr>
                  <a:t>Server</a:t>
                </a:r>
                <a:endParaRPr lang="zh-CN" altLang="en-US" dirty="0">
                  <a:latin typeface="Times New Roman" panose="02020603050405020304" pitchFamily="18" charset="0"/>
                  <a:cs typeface="Times New Roman" panose="02020603050405020304" pitchFamily="18" charset="0"/>
                </a:endParaRPr>
              </a:p>
            </p:txBody>
          </p:sp>
          <p:cxnSp>
            <p:nvCxnSpPr>
              <p:cNvPr id="103" name="直接箭头连接符 102"/>
              <p:cNvCxnSpPr>
                <a:stCxn id="99" idx="0"/>
                <a:endCxn id="101" idx="2"/>
              </p:cNvCxnSpPr>
              <p:nvPr/>
            </p:nvCxnSpPr>
            <p:spPr>
              <a:xfrm flipV="1">
                <a:off x="2198413" y="4655512"/>
                <a:ext cx="2119638" cy="9366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4" name="直接箭头连接符 103"/>
              <p:cNvCxnSpPr>
                <a:stCxn id="100" idx="0"/>
                <a:endCxn id="101" idx="2"/>
              </p:cNvCxnSpPr>
              <p:nvPr/>
            </p:nvCxnSpPr>
            <p:spPr>
              <a:xfrm flipH="1" flipV="1">
                <a:off x="4318051" y="4655512"/>
                <a:ext cx="2116459" cy="9366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直接箭头连接符 104"/>
              <p:cNvCxnSpPr/>
              <p:nvPr/>
            </p:nvCxnSpPr>
            <p:spPr>
              <a:xfrm flipH="1">
                <a:off x="2006649" y="4655512"/>
                <a:ext cx="2181225" cy="936625"/>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106" name="直接箭头连接符 105"/>
              <p:cNvCxnSpPr/>
              <p:nvPr/>
            </p:nvCxnSpPr>
            <p:spPr>
              <a:xfrm>
                <a:off x="4448224" y="4641225"/>
                <a:ext cx="2051050" cy="936625"/>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107" name="文本框 29"/>
              <p:cNvSpPr txBox="1">
                <a:spLocks noChangeArrowheads="1"/>
              </p:cNvSpPr>
              <p:nvPr/>
            </p:nvSpPr>
            <p:spPr bwMode="auto">
              <a:xfrm>
                <a:off x="4033117" y="5747944"/>
                <a:ext cx="504826" cy="50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9" name="椭圆 108"/>
              <p:cNvSpPr/>
              <p:nvPr/>
            </p:nvSpPr>
            <p:spPr bwMode="auto">
              <a:xfrm>
                <a:off x="1228774" y="6057275"/>
                <a:ext cx="144463" cy="144462"/>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0" name="椭圆 109"/>
              <p:cNvSpPr/>
              <p:nvPr/>
            </p:nvSpPr>
            <p:spPr bwMode="auto">
              <a:xfrm>
                <a:off x="1436737" y="6057275"/>
                <a:ext cx="144462" cy="144462"/>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1" name="椭圆 110"/>
              <p:cNvSpPr/>
              <p:nvPr/>
            </p:nvSpPr>
            <p:spPr bwMode="auto">
              <a:xfrm>
                <a:off x="1644699" y="6057275"/>
                <a:ext cx="142875" cy="144462"/>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2" name="椭圆 111"/>
              <p:cNvSpPr/>
              <p:nvPr/>
            </p:nvSpPr>
            <p:spPr bwMode="auto">
              <a:xfrm>
                <a:off x="1851074" y="6057275"/>
                <a:ext cx="144463" cy="144462"/>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3" name="椭圆 112"/>
              <p:cNvSpPr/>
              <p:nvPr/>
            </p:nvSpPr>
            <p:spPr bwMode="auto">
              <a:xfrm>
                <a:off x="2160637" y="5711200"/>
                <a:ext cx="144462" cy="144462"/>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14" name="直接连接符 39"/>
              <p:cNvCxnSpPr>
                <a:cxnSpLocks noChangeShapeType="1"/>
                <a:stCxn id="113" idx="4"/>
                <a:endCxn id="109" idx="0"/>
              </p:cNvCxnSpPr>
              <p:nvPr/>
            </p:nvCxnSpPr>
            <p:spPr bwMode="auto">
              <a:xfrm flipH="1">
                <a:off x="1301227" y="5855429"/>
                <a:ext cx="931281" cy="202554"/>
              </a:xfrm>
              <a:prstGeom prst="line">
                <a:avLst/>
              </a:prstGeom>
              <a:noFill/>
              <a:ln w="9525" algn="ctr">
                <a:solidFill>
                  <a:schemeClr val="tx1"/>
                </a:solidFill>
                <a:round/>
              </a:ln>
            </p:spPr>
          </p:cxnSp>
          <p:cxnSp>
            <p:nvCxnSpPr>
              <p:cNvPr id="115" name="直接连接符 40"/>
              <p:cNvCxnSpPr>
                <a:cxnSpLocks noChangeShapeType="1"/>
                <a:stCxn id="113" idx="4"/>
                <a:endCxn id="110" idx="0"/>
              </p:cNvCxnSpPr>
              <p:nvPr/>
            </p:nvCxnSpPr>
            <p:spPr bwMode="auto">
              <a:xfrm flipH="1">
                <a:off x="1508707" y="5855429"/>
                <a:ext cx="723801" cy="202554"/>
              </a:xfrm>
              <a:prstGeom prst="line">
                <a:avLst/>
              </a:prstGeom>
              <a:noFill/>
              <a:ln w="9525" algn="ctr">
                <a:solidFill>
                  <a:schemeClr val="tx1"/>
                </a:solidFill>
                <a:round/>
              </a:ln>
            </p:spPr>
          </p:cxnSp>
          <p:cxnSp>
            <p:nvCxnSpPr>
              <p:cNvPr id="116" name="直接连接符 41"/>
              <p:cNvCxnSpPr>
                <a:cxnSpLocks noChangeShapeType="1"/>
                <a:stCxn id="113" idx="4"/>
                <a:endCxn id="111" idx="0"/>
              </p:cNvCxnSpPr>
              <p:nvPr/>
            </p:nvCxnSpPr>
            <p:spPr bwMode="auto">
              <a:xfrm flipH="1">
                <a:off x="1716186" y="5855429"/>
                <a:ext cx="516322" cy="202554"/>
              </a:xfrm>
              <a:prstGeom prst="line">
                <a:avLst/>
              </a:prstGeom>
              <a:noFill/>
              <a:ln w="9525" algn="ctr">
                <a:solidFill>
                  <a:schemeClr val="tx1"/>
                </a:solidFill>
                <a:round/>
              </a:ln>
            </p:spPr>
          </p:cxnSp>
          <p:cxnSp>
            <p:nvCxnSpPr>
              <p:cNvPr id="117" name="直接连接符 42"/>
              <p:cNvCxnSpPr>
                <a:cxnSpLocks noChangeShapeType="1"/>
                <a:stCxn id="113" idx="4"/>
                <a:endCxn id="112" idx="0"/>
              </p:cNvCxnSpPr>
              <p:nvPr/>
            </p:nvCxnSpPr>
            <p:spPr bwMode="auto">
              <a:xfrm flipH="1">
                <a:off x="1923665" y="5855429"/>
                <a:ext cx="308843" cy="202554"/>
              </a:xfrm>
              <a:prstGeom prst="line">
                <a:avLst/>
              </a:prstGeom>
              <a:noFill/>
              <a:ln w="9525" algn="ctr">
                <a:solidFill>
                  <a:schemeClr val="tx1"/>
                </a:solidFill>
                <a:round/>
              </a:ln>
            </p:spPr>
          </p:cxnSp>
          <p:sp>
            <p:nvSpPr>
              <p:cNvPr id="118" name="椭圆 117"/>
              <p:cNvSpPr/>
              <p:nvPr/>
            </p:nvSpPr>
            <p:spPr bwMode="auto">
              <a:xfrm>
                <a:off x="2432099" y="6057275"/>
                <a:ext cx="144463" cy="144462"/>
              </a:xfrm>
              <a:prstGeom prst="ellipse">
                <a:avLst/>
              </a:prstGeom>
              <a:ln>
                <a:solidFill>
                  <a:schemeClr val="accent6">
                    <a:lumMod val="40000"/>
                    <a:lumOff val="6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9" name="椭圆 118"/>
              <p:cNvSpPr/>
              <p:nvPr/>
            </p:nvSpPr>
            <p:spPr bwMode="auto">
              <a:xfrm>
                <a:off x="2640062" y="6057275"/>
                <a:ext cx="144462" cy="144462"/>
              </a:xfrm>
              <a:prstGeom prst="ellipse">
                <a:avLst/>
              </a:prstGeom>
              <a:ln>
                <a:solidFill>
                  <a:schemeClr val="accent1">
                    <a:lumMod val="5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0" name="文本框 46"/>
              <p:cNvSpPr txBox="1">
                <a:spLocks noChangeArrowheads="1"/>
              </p:cNvSpPr>
              <p:nvPr/>
            </p:nvSpPr>
            <p:spPr bwMode="auto">
              <a:xfrm>
                <a:off x="1999952" y="5880253"/>
                <a:ext cx="336296" cy="50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cxnSp>
            <p:nvCxnSpPr>
              <p:cNvPr id="121" name="直接连接符 47"/>
              <p:cNvCxnSpPr>
                <a:cxnSpLocks noChangeShapeType="1"/>
                <a:stCxn id="113" idx="4"/>
                <a:endCxn id="118" idx="0"/>
              </p:cNvCxnSpPr>
              <p:nvPr/>
            </p:nvCxnSpPr>
            <p:spPr bwMode="auto">
              <a:xfrm>
                <a:off x="2232508" y="5855429"/>
                <a:ext cx="271888" cy="202554"/>
              </a:xfrm>
              <a:prstGeom prst="line">
                <a:avLst/>
              </a:prstGeom>
              <a:noFill/>
              <a:ln w="9525" algn="ctr">
                <a:solidFill>
                  <a:schemeClr val="tx1"/>
                </a:solidFill>
                <a:round/>
              </a:ln>
            </p:spPr>
          </p:cxnSp>
          <p:cxnSp>
            <p:nvCxnSpPr>
              <p:cNvPr id="122" name="直接连接符 48"/>
              <p:cNvCxnSpPr>
                <a:cxnSpLocks noChangeShapeType="1"/>
                <a:stCxn id="113" idx="4"/>
                <a:endCxn id="119" idx="0"/>
              </p:cNvCxnSpPr>
              <p:nvPr/>
            </p:nvCxnSpPr>
            <p:spPr bwMode="auto">
              <a:xfrm>
                <a:off x="2232508" y="5855429"/>
                <a:ext cx="479367" cy="202554"/>
              </a:xfrm>
              <a:prstGeom prst="line">
                <a:avLst/>
              </a:prstGeom>
              <a:noFill/>
              <a:ln w="9525" algn="ctr">
                <a:solidFill>
                  <a:schemeClr val="tx1"/>
                </a:solidFill>
                <a:round/>
              </a:ln>
            </p:spPr>
          </p:cxnSp>
          <p:sp>
            <p:nvSpPr>
              <p:cNvPr id="134" name="椭圆 133"/>
              <p:cNvSpPr/>
              <p:nvPr/>
            </p:nvSpPr>
            <p:spPr bwMode="auto">
              <a:xfrm>
                <a:off x="5584874" y="6001712"/>
                <a:ext cx="144463" cy="144463"/>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5" name="椭圆 134"/>
              <p:cNvSpPr/>
              <p:nvPr/>
            </p:nvSpPr>
            <p:spPr bwMode="auto">
              <a:xfrm>
                <a:off x="5792837" y="6001712"/>
                <a:ext cx="144462" cy="144463"/>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6" name="椭圆 135"/>
              <p:cNvSpPr/>
              <p:nvPr/>
            </p:nvSpPr>
            <p:spPr bwMode="auto">
              <a:xfrm>
                <a:off x="6000799" y="6001712"/>
                <a:ext cx="142875" cy="144463"/>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7" name="椭圆 136"/>
              <p:cNvSpPr/>
              <p:nvPr/>
            </p:nvSpPr>
            <p:spPr bwMode="auto">
              <a:xfrm>
                <a:off x="6207174" y="6001712"/>
                <a:ext cx="144463" cy="144463"/>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8" name="椭圆 137"/>
              <p:cNvSpPr/>
              <p:nvPr/>
            </p:nvSpPr>
            <p:spPr bwMode="auto">
              <a:xfrm>
                <a:off x="6516737" y="5655637"/>
                <a:ext cx="144462" cy="144463"/>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39" name="直接连接符 68"/>
              <p:cNvCxnSpPr>
                <a:cxnSpLocks noChangeShapeType="1"/>
                <a:stCxn id="138" idx="4"/>
                <a:endCxn id="134" idx="0"/>
              </p:cNvCxnSpPr>
              <p:nvPr/>
            </p:nvCxnSpPr>
            <p:spPr bwMode="auto">
              <a:xfrm flipH="1">
                <a:off x="5657327" y="5799866"/>
                <a:ext cx="931281" cy="202554"/>
              </a:xfrm>
              <a:prstGeom prst="line">
                <a:avLst/>
              </a:prstGeom>
              <a:noFill/>
              <a:ln w="9525" algn="ctr">
                <a:solidFill>
                  <a:schemeClr val="tx1"/>
                </a:solidFill>
                <a:round/>
              </a:ln>
            </p:spPr>
          </p:cxnSp>
          <p:cxnSp>
            <p:nvCxnSpPr>
              <p:cNvPr id="140" name="直接连接符 69"/>
              <p:cNvCxnSpPr>
                <a:cxnSpLocks noChangeShapeType="1"/>
                <a:stCxn id="138" idx="4"/>
                <a:endCxn id="135" idx="0"/>
              </p:cNvCxnSpPr>
              <p:nvPr/>
            </p:nvCxnSpPr>
            <p:spPr bwMode="auto">
              <a:xfrm flipH="1">
                <a:off x="5864807" y="5799866"/>
                <a:ext cx="723801" cy="202554"/>
              </a:xfrm>
              <a:prstGeom prst="line">
                <a:avLst/>
              </a:prstGeom>
              <a:noFill/>
              <a:ln w="9525" algn="ctr">
                <a:solidFill>
                  <a:schemeClr val="tx1"/>
                </a:solidFill>
                <a:round/>
              </a:ln>
            </p:spPr>
          </p:cxnSp>
          <p:cxnSp>
            <p:nvCxnSpPr>
              <p:cNvPr id="141" name="直接连接符 70"/>
              <p:cNvCxnSpPr>
                <a:cxnSpLocks noChangeShapeType="1"/>
                <a:stCxn id="138" idx="4"/>
                <a:endCxn id="136" idx="0"/>
              </p:cNvCxnSpPr>
              <p:nvPr/>
            </p:nvCxnSpPr>
            <p:spPr bwMode="auto">
              <a:xfrm flipH="1">
                <a:off x="6072286" y="5799866"/>
                <a:ext cx="516322" cy="202554"/>
              </a:xfrm>
              <a:prstGeom prst="line">
                <a:avLst/>
              </a:prstGeom>
              <a:noFill/>
              <a:ln w="9525" algn="ctr">
                <a:solidFill>
                  <a:schemeClr val="tx1"/>
                </a:solidFill>
                <a:round/>
              </a:ln>
            </p:spPr>
          </p:cxnSp>
          <p:cxnSp>
            <p:nvCxnSpPr>
              <p:cNvPr id="142" name="直接连接符 71"/>
              <p:cNvCxnSpPr>
                <a:cxnSpLocks noChangeShapeType="1"/>
                <a:stCxn id="138" idx="4"/>
                <a:endCxn id="137" idx="0"/>
              </p:cNvCxnSpPr>
              <p:nvPr/>
            </p:nvCxnSpPr>
            <p:spPr bwMode="auto">
              <a:xfrm flipH="1">
                <a:off x="6279765" y="5799866"/>
                <a:ext cx="308843" cy="202554"/>
              </a:xfrm>
              <a:prstGeom prst="line">
                <a:avLst/>
              </a:prstGeom>
              <a:noFill/>
              <a:ln w="9525" algn="ctr">
                <a:solidFill>
                  <a:schemeClr val="tx1"/>
                </a:solidFill>
                <a:round/>
              </a:ln>
            </p:spPr>
          </p:cxnSp>
          <p:sp>
            <p:nvSpPr>
              <p:cNvPr id="143" name="椭圆 142"/>
              <p:cNvSpPr/>
              <p:nvPr/>
            </p:nvSpPr>
            <p:spPr bwMode="auto">
              <a:xfrm>
                <a:off x="6788199" y="6001712"/>
                <a:ext cx="144463" cy="144463"/>
              </a:xfrm>
              <a:prstGeom prst="ellipse">
                <a:avLst/>
              </a:prstGeom>
              <a:ln>
                <a:solidFill>
                  <a:schemeClr val="accent6">
                    <a:lumMod val="40000"/>
                    <a:lumOff val="6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4" name="椭圆 143"/>
              <p:cNvSpPr/>
              <p:nvPr/>
            </p:nvSpPr>
            <p:spPr bwMode="auto">
              <a:xfrm>
                <a:off x="6996162" y="6001712"/>
                <a:ext cx="144462" cy="144463"/>
              </a:xfrm>
              <a:prstGeom prst="ellipse">
                <a:avLst/>
              </a:prstGeom>
              <a:ln>
                <a:solidFill>
                  <a:schemeClr val="accent1">
                    <a:lumMod val="5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5" name="文本框 74"/>
              <p:cNvSpPr txBox="1">
                <a:spLocks noChangeArrowheads="1"/>
              </p:cNvSpPr>
              <p:nvPr/>
            </p:nvSpPr>
            <p:spPr bwMode="auto">
              <a:xfrm>
                <a:off x="6373078" y="5835747"/>
                <a:ext cx="336296" cy="50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146" name="直接连接符 75"/>
              <p:cNvCxnSpPr>
                <a:cxnSpLocks noChangeShapeType="1"/>
                <a:stCxn id="138" idx="4"/>
                <a:endCxn id="143" idx="0"/>
              </p:cNvCxnSpPr>
              <p:nvPr/>
            </p:nvCxnSpPr>
            <p:spPr bwMode="auto">
              <a:xfrm>
                <a:off x="6588608" y="5799866"/>
                <a:ext cx="271888" cy="202554"/>
              </a:xfrm>
              <a:prstGeom prst="line">
                <a:avLst/>
              </a:prstGeom>
              <a:noFill/>
              <a:ln w="9525" algn="ctr">
                <a:solidFill>
                  <a:schemeClr val="tx1"/>
                </a:solidFill>
                <a:round/>
              </a:ln>
            </p:spPr>
          </p:cxnSp>
          <p:cxnSp>
            <p:nvCxnSpPr>
              <p:cNvPr id="147" name="直接连接符 76"/>
              <p:cNvCxnSpPr>
                <a:cxnSpLocks noChangeShapeType="1"/>
                <a:stCxn id="138" idx="4"/>
                <a:endCxn id="144" idx="0"/>
              </p:cNvCxnSpPr>
              <p:nvPr/>
            </p:nvCxnSpPr>
            <p:spPr bwMode="auto">
              <a:xfrm>
                <a:off x="6588608" y="5799866"/>
                <a:ext cx="479367" cy="202554"/>
              </a:xfrm>
              <a:prstGeom prst="line">
                <a:avLst/>
              </a:prstGeom>
              <a:noFill/>
              <a:ln w="9525" algn="ctr">
                <a:solidFill>
                  <a:schemeClr val="tx1"/>
                </a:solidFill>
                <a:round/>
              </a:ln>
            </p:spPr>
          </p:cxnSp>
          <p:grpSp>
            <p:nvGrpSpPr>
              <p:cNvPr id="158" name="组合 12"/>
              <p:cNvGrpSpPr/>
              <p:nvPr/>
            </p:nvGrpSpPr>
            <p:grpSpPr bwMode="auto">
              <a:xfrm>
                <a:off x="3296891" y="3824666"/>
                <a:ext cx="2046287" cy="830463"/>
                <a:chOff x="3544904" y="1816527"/>
                <a:chExt cx="1555459" cy="583431"/>
              </a:xfrm>
            </p:grpSpPr>
            <p:sp>
              <p:nvSpPr>
                <p:cNvPr id="159" name="椭圆 158"/>
                <p:cNvSpPr/>
                <p:nvPr/>
              </p:nvSpPr>
              <p:spPr bwMode="auto">
                <a:xfrm>
                  <a:off x="3544904" y="2163378"/>
                  <a:ext cx="143599" cy="143870"/>
                </a:xfrm>
                <a:prstGeom prst="ellipse">
                  <a:avLst/>
                </a:prstGeom>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0" name="椭圆 159"/>
                <p:cNvSpPr/>
                <p:nvPr/>
              </p:nvSpPr>
              <p:spPr bwMode="auto">
                <a:xfrm>
                  <a:off x="3752459" y="2163378"/>
                  <a:ext cx="144806" cy="143870"/>
                </a:xfrm>
                <a:prstGeom prst="ellipse">
                  <a:avLst/>
                </a:prstGeom>
                <a:ln>
                  <a:solidFill>
                    <a:srgbClr val="FFC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1" name="椭圆 160"/>
                <p:cNvSpPr/>
                <p:nvPr/>
              </p:nvSpPr>
              <p:spPr bwMode="auto">
                <a:xfrm>
                  <a:off x="3960015" y="2163378"/>
                  <a:ext cx="144806" cy="143870"/>
                </a:xfrm>
                <a:prstGeom prst="ellipse">
                  <a:avLst/>
                </a:prstGeom>
                <a:ln>
                  <a:solidFill>
                    <a:srgbClr val="92D05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2" name="椭圆 161"/>
                <p:cNvSpPr/>
                <p:nvPr/>
              </p:nvSpPr>
              <p:spPr bwMode="auto">
                <a:xfrm>
                  <a:off x="4167570" y="2163378"/>
                  <a:ext cx="144806" cy="143870"/>
                </a:xfrm>
                <a:prstGeom prst="ellipse">
                  <a:avLst/>
                </a:prstGeom>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3" name="椭圆 162"/>
                <p:cNvSpPr/>
                <p:nvPr/>
              </p:nvSpPr>
              <p:spPr bwMode="auto">
                <a:xfrm>
                  <a:off x="4476490" y="1816527"/>
                  <a:ext cx="144806" cy="143871"/>
                </a:xfrm>
                <a:prstGeom prst="ellipse">
                  <a:avLst/>
                </a:prstGeom>
                <a:ln>
                  <a:solidFill>
                    <a:schemeClr val="bg1">
                      <a:lumMod val="6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64" name="直接连接符 93"/>
                <p:cNvCxnSpPr>
                  <a:cxnSpLocks noChangeShapeType="1"/>
                  <a:stCxn id="163" idx="4"/>
                  <a:endCxn id="159" idx="0"/>
                </p:cNvCxnSpPr>
                <p:nvPr/>
              </p:nvCxnSpPr>
              <p:spPr bwMode="auto">
                <a:xfrm flipH="1">
                  <a:off x="3616999" y="1960717"/>
                  <a:ext cx="931691" cy="202500"/>
                </a:xfrm>
                <a:prstGeom prst="line">
                  <a:avLst/>
                </a:prstGeom>
                <a:noFill/>
                <a:ln w="9525" algn="ctr">
                  <a:solidFill>
                    <a:schemeClr val="tx1"/>
                  </a:solidFill>
                  <a:round/>
                </a:ln>
              </p:spPr>
            </p:cxnSp>
            <p:cxnSp>
              <p:nvCxnSpPr>
                <p:cNvPr id="165" name="直接连接符 94"/>
                <p:cNvCxnSpPr>
                  <a:cxnSpLocks noChangeShapeType="1"/>
                  <a:stCxn id="163" idx="4"/>
                  <a:endCxn id="160" idx="0"/>
                </p:cNvCxnSpPr>
                <p:nvPr/>
              </p:nvCxnSpPr>
              <p:spPr bwMode="auto">
                <a:xfrm flipH="1">
                  <a:off x="3824570" y="1960717"/>
                  <a:ext cx="724120" cy="202500"/>
                </a:xfrm>
                <a:prstGeom prst="line">
                  <a:avLst/>
                </a:prstGeom>
                <a:noFill/>
                <a:ln w="9525" algn="ctr">
                  <a:solidFill>
                    <a:schemeClr val="tx1"/>
                  </a:solidFill>
                  <a:round/>
                </a:ln>
              </p:spPr>
            </p:cxnSp>
            <p:cxnSp>
              <p:nvCxnSpPr>
                <p:cNvPr id="166" name="直接连接符 95"/>
                <p:cNvCxnSpPr>
                  <a:cxnSpLocks noChangeShapeType="1"/>
                  <a:stCxn id="163" idx="4"/>
                  <a:endCxn id="161" idx="0"/>
                </p:cNvCxnSpPr>
                <p:nvPr/>
              </p:nvCxnSpPr>
              <p:spPr bwMode="auto">
                <a:xfrm flipH="1">
                  <a:off x="4032140" y="1960717"/>
                  <a:ext cx="516550" cy="202500"/>
                </a:xfrm>
                <a:prstGeom prst="line">
                  <a:avLst/>
                </a:prstGeom>
                <a:noFill/>
                <a:ln w="9525" algn="ctr">
                  <a:solidFill>
                    <a:schemeClr val="tx1"/>
                  </a:solidFill>
                  <a:round/>
                </a:ln>
              </p:spPr>
            </p:cxnSp>
            <p:cxnSp>
              <p:nvCxnSpPr>
                <p:cNvPr id="167" name="直接连接符 96"/>
                <p:cNvCxnSpPr>
                  <a:cxnSpLocks noChangeShapeType="1"/>
                  <a:stCxn id="163" idx="4"/>
                  <a:endCxn id="162" idx="0"/>
                </p:cNvCxnSpPr>
                <p:nvPr/>
              </p:nvCxnSpPr>
              <p:spPr bwMode="auto">
                <a:xfrm flipH="1">
                  <a:off x="4239711" y="1960717"/>
                  <a:ext cx="308979" cy="202500"/>
                </a:xfrm>
                <a:prstGeom prst="line">
                  <a:avLst/>
                </a:prstGeom>
                <a:noFill/>
                <a:ln w="9525" algn="ctr">
                  <a:solidFill>
                    <a:schemeClr val="tx1"/>
                  </a:solidFill>
                  <a:round/>
                </a:ln>
              </p:spPr>
            </p:cxnSp>
            <p:sp>
              <p:nvSpPr>
                <p:cNvPr id="168" name="椭圆 167"/>
                <p:cNvSpPr/>
                <p:nvPr/>
              </p:nvSpPr>
              <p:spPr bwMode="auto">
                <a:xfrm>
                  <a:off x="4748001" y="2163378"/>
                  <a:ext cx="144806" cy="143870"/>
                </a:xfrm>
                <a:prstGeom prst="ellipse">
                  <a:avLst/>
                </a:prstGeom>
                <a:ln>
                  <a:solidFill>
                    <a:schemeClr val="accent6">
                      <a:lumMod val="40000"/>
                      <a:lumOff val="6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9" name="椭圆 168"/>
                <p:cNvSpPr/>
                <p:nvPr/>
              </p:nvSpPr>
              <p:spPr bwMode="auto">
                <a:xfrm>
                  <a:off x="4956764" y="2163378"/>
                  <a:ext cx="143599" cy="143870"/>
                </a:xfrm>
                <a:prstGeom prst="ellipse">
                  <a:avLst/>
                </a:prstGeom>
                <a:ln>
                  <a:solidFill>
                    <a:schemeClr val="accent1">
                      <a:lumMod val="5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1" hangingPunct="1">
                    <a:defRPr/>
                  </a:pPr>
                  <a:endParaRPr lang="zh-CN" altLang="en-US" sz="24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0" name="文本框 99"/>
                <p:cNvSpPr txBox="1">
                  <a:spLocks noChangeArrowheads="1"/>
                </p:cNvSpPr>
                <p:nvPr/>
              </p:nvSpPr>
              <p:spPr bwMode="auto">
                <a:xfrm>
                  <a:off x="4380354" y="2043532"/>
                  <a:ext cx="336444" cy="35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171" name="直接连接符 100"/>
                <p:cNvCxnSpPr>
                  <a:cxnSpLocks noChangeShapeType="1"/>
                  <a:stCxn id="163" idx="4"/>
                  <a:endCxn id="168" idx="0"/>
                </p:cNvCxnSpPr>
                <p:nvPr/>
              </p:nvCxnSpPr>
              <p:spPr bwMode="auto">
                <a:xfrm>
                  <a:off x="4548690" y="1960717"/>
                  <a:ext cx="272008" cy="202500"/>
                </a:xfrm>
                <a:prstGeom prst="line">
                  <a:avLst/>
                </a:prstGeom>
                <a:noFill/>
                <a:ln w="9525" algn="ctr">
                  <a:solidFill>
                    <a:schemeClr val="tx1"/>
                  </a:solidFill>
                  <a:round/>
                </a:ln>
              </p:spPr>
            </p:cxnSp>
            <p:cxnSp>
              <p:nvCxnSpPr>
                <p:cNvPr id="172" name="直接连接符 101"/>
                <p:cNvCxnSpPr>
                  <a:cxnSpLocks noChangeShapeType="1"/>
                  <a:stCxn id="163" idx="4"/>
                  <a:endCxn id="169" idx="0"/>
                </p:cNvCxnSpPr>
                <p:nvPr/>
              </p:nvCxnSpPr>
              <p:spPr bwMode="auto">
                <a:xfrm>
                  <a:off x="4548690" y="1960717"/>
                  <a:ext cx="479578" cy="202500"/>
                </a:xfrm>
                <a:prstGeom prst="line">
                  <a:avLst/>
                </a:prstGeom>
                <a:noFill/>
                <a:ln w="9525" algn="ctr">
                  <a:solidFill>
                    <a:schemeClr val="tx1"/>
                  </a:solidFill>
                  <a:round/>
                </a:ln>
              </p:spPr>
            </p:cxnSp>
          </p:grpSp>
        </p:grpSp>
        <p:sp>
          <p:nvSpPr>
            <p:cNvPr id="173" name="文本框 53"/>
            <p:cNvSpPr txBox="1">
              <a:spLocks noChangeArrowheads="1"/>
            </p:cNvSpPr>
            <p:nvPr/>
          </p:nvSpPr>
          <p:spPr bwMode="auto">
            <a:xfrm>
              <a:off x="247702" y="4687038"/>
              <a:ext cx="12668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cs typeface="Times New Roman" panose="02020603050405020304" pitchFamily="18" charset="0"/>
                </a:rPr>
                <a:t>Client 1</a:t>
              </a:r>
              <a:endParaRPr lang="zh-CN" altLang="en-US" dirty="0">
                <a:latin typeface="Times New Roman" panose="02020603050405020304" pitchFamily="18" charset="0"/>
                <a:cs typeface="Times New Roman" panose="02020603050405020304" pitchFamily="18" charset="0"/>
              </a:endParaRPr>
            </a:p>
          </p:txBody>
        </p:sp>
        <p:sp>
          <p:nvSpPr>
            <p:cNvPr id="174" name="文本框 53"/>
            <p:cNvSpPr txBox="1">
              <a:spLocks noChangeArrowheads="1"/>
            </p:cNvSpPr>
            <p:nvPr/>
          </p:nvSpPr>
          <p:spPr bwMode="auto">
            <a:xfrm>
              <a:off x="4662613" y="4687038"/>
              <a:ext cx="12668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cs typeface="Times New Roman" panose="02020603050405020304" pitchFamily="18" charset="0"/>
                </a:rPr>
                <a:t>Client K</a:t>
              </a:r>
              <a:endParaRPr lang="zh-CN" altLang="en-US" dirty="0">
                <a:latin typeface="Times New Roman" panose="02020603050405020304" pitchFamily="18" charset="0"/>
                <a:cs typeface="Times New Roman" panose="02020603050405020304" pitchFamily="18" charset="0"/>
              </a:endParaRPr>
            </a:p>
          </p:txBody>
        </p:sp>
      </p:grpSp>
      <p:sp>
        <p:nvSpPr>
          <p:cNvPr id="175" name="文本框 174"/>
          <p:cNvSpPr txBox="1"/>
          <p:nvPr/>
        </p:nvSpPr>
        <p:spPr>
          <a:xfrm>
            <a:off x="5783313" y="3790094"/>
            <a:ext cx="3216550" cy="2031325"/>
          </a:xfrm>
          <a:prstGeom prst="rect">
            <a:avLst/>
          </a:prstGeom>
          <a:solidFill>
            <a:schemeClr val="bg1">
              <a:lumMod val="85000"/>
            </a:schemeClr>
          </a:solidFill>
        </p:spPr>
        <p:txBody>
          <a:bodyPr wrap="square" rtlCol="0">
            <a:spAutoFit/>
          </a:bodyPr>
          <a:lstStyle/>
          <a:p>
            <a:pPr algn="ctr"/>
            <a:r>
              <a:rPr lang="zh-CN" altLang="en-US" sz="1800" dirty="0">
                <a:ea typeface="楷体" panose="02010609060101010101" pitchFamily="49" charset="-122"/>
                <a:cs typeface="Times New Roman" panose="02020603050405020304" pitchFamily="18" charset="0"/>
              </a:rPr>
              <a:t>由于</a:t>
            </a:r>
            <a:r>
              <a:rPr lang="zh-CN" altLang="en-US" sz="1800" dirty="0">
                <a:solidFill>
                  <a:srgbClr val="C00000"/>
                </a:solidFill>
                <a:ea typeface="楷体" panose="02010609060101010101" pitchFamily="49" charset="-122"/>
                <a:cs typeface="Times New Roman" panose="02020603050405020304" pitchFamily="18" charset="0"/>
              </a:rPr>
              <a:t>训练的随机性</a:t>
            </a:r>
            <a:r>
              <a:rPr lang="zh-CN" altLang="en-US" sz="1800" dirty="0">
                <a:ea typeface="楷体" panose="02010609060101010101" pitchFamily="49" charset="-122"/>
                <a:cs typeface="Times New Roman" panose="02020603050405020304" pitchFamily="18" charset="0"/>
              </a:rPr>
              <a:t>，即便是同一模型在相同数据分布上训练，神经元也会发生错位现象，但不影响最终输出结果</a:t>
            </a:r>
            <a:endParaRPr lang="en-US" altLang="zh-CN" sz="1800" dirty="0">
              <a:ea typeface="楷体" panose="02010609060101010101" pitchFamily="49" charset="-122"/>
              <a:cs typeface="Times New Roman" panose="02020603050405020304" pitchFamily="18" charset="0"/>
            </a:endParaRPr>
          </a:p>
          <a:p>
            <a:pPr algn="ctr"/>
            <a:endParaRPr lang="en-US" altLang="zh-CN" sz="1800" dirty="0">
              <a:ea typeface="楷体" panose="02010609060101010101" pitchFamily="49" charset="-122"/>
              <a:cs typeface="Times New Roman" panose="02020603050405020304" pitchFamily="18" charset="0"/>
            </a:endParaRPr>
          </a:p>
          <a:p>
            <a:pPr algn="ctr"/>
            <a:r>
              <a:rPr lang="zh-CN" altLang="en-US" sz="1800" dirty="0">
                <a:ea typeface="楷体" panose="02010609060101010101" pitchFamily="49" charset="-122"/>
                <a:cs typeface="Times New Roman" panose="02020603050405020304" pitchFamily="18" charset="0"/>
              </a:rPr>
              <a:t>再加上</a:t>
            </a:r>
            <a:r>
              <a:rPr lang="zh-CN" altLang="en-US" sz="1800" dirty="0">
                <a:solidFill>
                  <a:srgbClr val="C00000"/>
                </a:solidFill>
                <a:ea typeface="楷体" panose="02010609060101010101" pitchFamily="49" charset="-122"/>
                <a:cs typeface="Times New Roman" panose="02020603050405020304" pitchFamily="18" charset="0"/>
              </a:rPr>
              <a:t>本地数据的</a:t>
            </a:r>
            <a:r>
              <a:rPr lang="en-US" altLang="zh-CN" sz="1800" dirty="0">
                <a:solidFill>
                  <a:srgbClr val="C00000"/>
                </a:solidFill>
                <a:ea typeface="楷体" panose="02010609060101010101" pitchFamily="49" charset="-122"/>
                <a:cs typeface="Times New Roman" panose="02020603050405020304" pitchFamily="18" charset="0"/>
              </a:rPr>
              <a:t>NonIID</a:t>
            </a:r>
            <a:r>
              <a:rPr lang="zh-CN" altLang="en-US" sz="1800" dirty="0">
                <a:solidFill>
                  <a:srgbClr val="C00000"/>
                </a:solidFill>
                <a:ea typeface="楷体" panose="02010609060101010101" pitchFamily="49" charset="-122"/>
                <a:cs typeface="Times New Roman" panose="02020603050405020304" pitchFamily="18" charset="0"/>
              </a:rPr>
              <a:t>分布</a:t>
            </a:r>
            <a:r>
              <a:rPr lang="zh-CN" altLang="en-US" sz="1800" dirty="0">
                <a:ea typeface="楷体" panose="02010609060101010101" pitchFamily="49" charset="-122"/>
                <a:cs typeface="Times New Roman" panose="02020603050405020304" pitchFamily="18" charset="0"/>
              </a:rPr>
              <a:t>，参数之间更难点对点对齐</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点对点参数对齐的缺陷</a:t>
            </a:r>
          </a:p>
        </p:txBody>
      </p:sp>
      <mc:AlternateContent xmlns:mc="http://schemas.openxmlformats.org/markup-compatibility/2006" xmlns:a14="http://schemas.microsoft.com/office/drawing/2010/main">
        <mc:Choice Requires="a14">
          <p:graphicFrame>
            <p:nvGraphicFramePr>
              <p:cNvPr id="123" name="表格 122"/>
              <p:cNvGraphicFramePr>
                <a:graphicFrameLocks noGrp="1"/>
              </p:cNvGraphicFramePr>
              <p:nvPr/>
            </p:nvGraphicFramePr>
            <p:xfrm>
              <a:off x="358837" y="4437112"/>
              <a:ext cx="8064894" cy="1752115"/>
            </p:xfrm>
            <a:graphic>
              <a:graphicData uri="http://schemas.openxmlformats.org/drawingml/2006/table">
                <a:tbl>
                  <a:tblPr firstRow="1" bandRow="1"/>
                  <a:tblGrid>
                    <a:gridCol w="1344149">
                      <a:extLst>
                        <a:ext uri="{9D8B030D-6E8A-4147-A177-3AD203B41FA5}">
                          <a16:colId xmlns:a16="http://schemas.microsoft.com/office/drawing/2014/main" val="20000"/>
                        </a:ext>
                      </a:extLst>
                    </a:gridCol>
                    <a:gridCol w="1344149">
                      <a:extLst>
                        <a:ext uri="{9D8B030D-6E8A-4147-A177-3AD203B41FA5}">
                          <a16:colId xmlns:a16="http://schemas.microsoft.com/office/drawing/2014/main" val="20001"/>
                        </a:ext>
                      </a:extLst>
                    </a:gridCol>
                    <a:gridCol w="1344149">
                      <a:extLst>
                        <a:ext uri="{9D8B030D-6E8A-4147-A177-3AD203B41FA5}">
                          <a16:colId xmlns:a16="http://schemas.microsoft.com/office/drawing/2014/main" val="20002"/>
                        </a:ext>
                      </a:extLst>
                    </a:gridCol>
                    <a:gridCol w="1344149">
                      <a:extLst>
                        <a:ext uri="{9D8B030D-6E8A-4147-A177-3AD203B41FA5}">
                          <a16:colId xmlns:a16="http://schemas.microsoft.com/office/drawing/2014/main" val="20003"/>
                        </a:ext>
                      </a:extLst>
                    </a:gridCol>
                    <a:gridCol w="1344149">
                      <a:extLst>
                        <a:ext uri="{9D8B030D-6E8A-4147-A177-3AD203B41FA5}">
                          <a16:colId xmlns:a16="http://schemas.microsoft.com/office/drawing/2014/main" val="20004"/>
                        </a:ext>
                      </a:extLst>
                    </a:gridCol>
                    <a:gridCol w="1344149">
                      <a:extLst>
                        <a:ext uri="{9D8B030D-6E8A-4147-A177-3AD203B41FA5}">
                          <a16:colId xmlns:a16="http://schemas.microsoft.com/office/drawing/2014/main" val="20005"/>
                        </a:ext>
                      </a:extLst>
                    </a:gridCol>
                  </a:tblGrid>
                  <a:tr h="350423">
                    <a:tc row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数据集中</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训练</a:t>
                          </a: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4">
                      <a:txBody>
                        <a:bodyPr/>
                        <a:lstStyle/>
                        <a:p>
                          <a:pPr algn="ctr"/>
                          <a:r>
                            <a:rPr lang="zh-CN" altLang="en-US" sz="1800" b="0" dirty="0">
                              <a:latin typeface="Times New Roman" panose="02020603050405020304" pitchFamily="18" charset="0"/>
                              <a:ea typeface="楷体" panose="02010609060101010101" pitchFamily="49" charset="-122"/>
                              <a:cs typeface="Times New Roman" panose="02020603050405020304" pitchFamily="18" charset="0"/>
                            </a:rPr>
                            <a:t>数据分布式训练   </a:t>
                          </a:r>
                          <a14:m>
                            <m:oMath xmlns:m="http://schemas.openxmlformats.org/officeDocument/2006/math">
                              <m:r>
                                <a:rPr lang="en-US" altLang="zh-CN" sz="1800" b="0" i="1" smtClean="0">
                                  <a:latin typeface="Cambria Math" panose="02040503050406030204" pitchFamily="18" charset="0"/>
                                </a:rPr>
                                <m:t>𝛼</m:t>
                              </m:r>
                            </m:oMath>
                          </a14:m>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zh-CN"/>
                        </a:p>
                      </a:txBody>
                      <a:tcPr marL="70578" marR="70578" marT="35288" marB="3528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endParaRPr lang="zh-CN"/>
                        </a:p>
                      </a:txBody>
                      <a:tcPr marL="70578" marR="70578" marT="35288" marB="3528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endParaRPr lang="zh-CN"/>
                        </a:p>
                      </a:txBody>
                      <a:tcPr marL="70578" marR="70578" marT="35288" marB="35288"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350423">
                    <a:tc vMerge="1">
                      <a:txBody>
                        <a:bodyPr/>
                        <a:lstStyle/>
                        <a:p>
                          <a:endParaRPr lang="zh-CN"/>
                        </a:p>
                      </a:txBody>
                      <a:tcPr marL="70578" marR="70578" marT="35288" marB="35288"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5B9BD5"/>
                        </a:solidFill>
                      </a:tcPr>
                    </a:tc>
                    <a:tc vMerge="1">
                      <a:txBody>
                        <a:bodyPr/>
                        <a:lstStyle/>
                        <a:p>
                          <a:endParaRPr lang="zh-CN"/>
                        </a:p>
                      </a:txBody>
                      <a:tcPr marL="70578" marR="70578" marT="35288" marB="3528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algn="ctr"/>
                          <a:r>
                            <a:rPr lang="en-US" altLang="zh-CN"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10.0</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algn="ctr"/>
                          <a:r>
                            <a:rPr lang="en-US" altLang="zh-CN"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algn="ctr"/>
                          <a:r>
                            <a:rPr lang="en-US" altLang="zh-CN"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algn="ctr"/>
                          <a:r>
                            <a:rPr lang="en-US" altLang="zh-CN"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0.1</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50423">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algn="ct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SVHN</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94.59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61.08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54.26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46.56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17.68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50423">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CIFAR-10</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92.31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83.77 </a:t>
                          </a:r>
                        </a:p>
                      </a:txBody>
                      <a:tcPr marL="7273" marR="7273" marT="72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82.73 </a:t>
                          </a:r>
                        </a:p>
                      </a:txBody>
                      <a:tcPr marL="7273" marR="7273" marT="72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82.18 </a:t>
                          </a:r>
                        </a:p>
                      </a:txBody>
                      <a:tcPr marL="7273" marR="7273" marT="72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77.42 </a:t>
                          </a:r>
                        </a:p>
                      </a:txBody>
                      <a:tcPr marL="7273" marR="7273" marT="72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5042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CIFAR-100</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69.10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44.00 </a:t>
                          </a:r>
                        </a:p>
                      </a:txBody>
                      <a:tcPr marL="9525" marR="9525" marT="9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34.40 </a:t>
                          </a:r>
                        </a:p>
                      </a:txBody>
                      <a:tcPr marL="9525" marR="9525" marT="9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23.92 </a:t>
                          </a:r>
                        </a:p>
                      </a:txBody>
                      <a:tcPr marL="9525" marR="9525" marT="9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14.65 </a:t>
                          </a:r>
                        </a:p>
                      </a:txBody>
                      <a:tcPr marL="9525" marR="9525" marT="9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123" name="表格 122"/>
              <p:cNvGraphicFramePr>
                <a:graphicFrameLocks noGrp="1"/>
              </p:cNvGraphicFramePr>
              <p:nvPr/>
            </p:nvGraphicFramePr>
            <p:xfrm>
              <a:off x="358837" y="4437112"/>
              <a:ext cx="8064894" cy="1752115"/>
            </p:xfrm>
            <a:graphic>
              <a:graphicData uri="http://schemas.openxmlformats.org/drawingml/2006/table">
                <a:tbl>
                  <a:tblPr firstRow="1" bandRow="1"/>
                  <a:tblGrid>
                    <a:gridCol w="1344149"/>
                    <a:gridCol w="1344149"/>
                    <a:gridCol w="1344149"/>
                    <a:gridCol w="1344149"/>
                    <a:gridCol w="1344149"/>
                    <a:gridCol w="1344149"/>
                  </a:tblGrid>
                  <a:tr h="350520">
                    <a:tc row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800" dirty="0" smtClean="0">
                            <a:latin typeface="Times New Roman" panose="02020603050405020304" pitchFamily="18" charset="0"/>
                            <a:ea typeface="楷体" panose="02010609060101010101" pitchFamily="49" charset="-122"/>
                            <a:cs typeface="Times New Roman" panose="02020603050405020304" pitchFamily="18" charset="0"/>
                          </a:endParaRPr>
                        </a:p>
                        <a:p>
                          <a:pPr algn="ct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ctr"/>
                          <a:r>
                            <a:rPr lang="zh-CN" altLang="en-US" sz="1800" dirty="0" smtClean="0">
                              <a:latin typeface="Times New Roman" panose="02020603050405020304" pitchFamily="18" charset="0"/>
                              <a:ea typeface="楷体" panose="02010609060101010101" pitchFamily="49" charset="-122"/>
                              <a:cs typeface="Times New Roman" panose="02020603050405020304" pitchFamily="18" charset="0"/>
                            </a:rPr>
                            <a:t>数据集中</a:t>
                          </a:r>
                          <a:endParaRPr lang="en-US" altLang="zh-CN" sz="1800" dirty="0" smtClean="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800" dirty="0" smtClean="0">
                              <a:latin typeface="Times New Roman" panose="02020603050405020304" pitchFamily="18" charset="0"/>
                              <a:ea typeface="楷体" panose="02010609060101010101" pitchFamily="49" charset="-122"/>
                              <a:cs typeface="Times New Roman" panose="02020603050405020304" pitchFamily="18" charset="0"/>
                            </a:rPr>
                            <a:t>训练</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4">
                      <a:txBody>
                        <a:bodyPr/>
                        <a:lstStyle/>
                        <a:p>
                          <a:endParaRPr lang="zh-CN"/>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hMerge="1">
                      <a:tcPr marL="70578" marR="70578" marT="35288" marB="3528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cPr marL="70578" marR="70578" marT="35288" marB="3528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cPr marL="70578" marR="70578" marT="35288" marB="35288"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r>
                  <a:tr h="350423">
                    <a:tc vMerge="1">
                      <a:tcPr marL="70578" marR="70578" marT="35288" marB="35288"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solidFill>
                          <a:srgbClr val="5B9BD5"/>
                        </a:solidFill>
                      </a:tcPr>
                    </a:tc>
                    <a:tc vMerge="1">
                      <a:tcPr marL="70578" marR="70578" marT="35288" marB="35288"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algn="ctr"/>
                          <a:r>
                            <a:rPr lang="en-US" altLang="zh-CN" sz="1800" b="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10.0</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algn="ctr"/>
                          <a:r>
                            <a:rPr lang="en-US" altLang="zh-CN" sz="1800" b="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algn="ctr"/>
                          <a:r>
                            <a:rPr lang="en-US" altLang="zh-CN" sz="1800" b="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b="1" kern="1200">
                              <a:solidFill>
                                <a:schemeClr val="lt1"/>
                              </a:solidFill>
                              <a:latin typeface="等线" panose="02010600030101010101" charset="-122"/>
                            </a:defRPr>
                          </a:lvl1pPr>
                          <a:lvl2pPr marL="457200" algn="l" defTabSz="914400" rtl="0" eaLnBrk="1" latinLnBrk="0" hangingPunct="1">
                            <a:defRPr sz="1800" b="1" kern="1200">
                              <a:solidFill>
                                <a:schemeClr val="lt1"/>
                              </a:solidFill>
                              <a:latin typeface="等线" panose="02010600030101010101" charset="-122"/>
                            </a:defRPr>
                          </a:lvl2pPr>
                          <a:lvl3pPr marL="914400" algn="l" defTabSz="914400" rtl="0" eaLnBrk="1" latinLnBrk="0" hangingPunct="1">
                            <a:defRPr sz="1800" b="1" kern="1200">
                              <a:solidFill>
                                <a:schemeClr val="lt1"/>
                              </a:solidFill>
                              <a:latin typeface="等线" panose="02010600030101010101" charset="-122"/>
                            </a:defRPr>
                          </a:lvl3pPr>
                          <a:lvl4pPr marL="1371600" algn="l" defTabSz="914400" rtl="0" eaLnBrk="1" latinLnBrk="0" hangingPunct="1">
                            <a:defRPr sz="1800" b="1" kern="1200">
                              <a:solidFill>
                                <a:schemeClr val="lt1"/>
                              </a:solidFill>
                              <a:latin typeface="等线" panose="02010600030101010101" charset="-122"/>
                            </a:defRPr>
                          </a:lvl4pPr>
                          <a:lvl5pPr marL="1828800" algn="l" defTabSz="914400" rtl="0" eaLnBrk="1" latinLnBrk="0" hangingPunct="1">
                            <a:defRPr sz="1800" b="1" kern="1200">
                              <a:solidFill>
                                <a:schemeClr val="lt1"/>
                              </a:solidFill>
                              <a:latin typeface="等线" panose="02010600030101010101" charset="-122"/>
                            </a:defRPr>
                          </a:lvl5pPr>
                          <a:lvl6pPr marL="2286000" algn="l" defTabSz="914400" rtl="0" eaLnBrk="1" latinLnBrk="0" hangingPunct="1">
                            <a:defRPr sz="1800" b="1" kern="1200">
                              <a:solidFill>
                                <a:schemeClr val="lt1"/>
                              </a:solidFill>
                              <a:latin typeface="等线" panose="02010600030101010101" charset="-122"/>
                            </a:defRPr>
                          </a:lvl6pPr>
                          <a:lvl7pPr marL="2743200" algn="l" defTabSz="914400" rtl="0" eaLnBrk="1" latinLnBrk="0" hangingPunct="1">
                            <a:defRPr sz="1800" b="1" kern="1200">
                              <a:solidFill>
                                <a:schemeClr val="lt1"/>
                              </a:solidFill>
                              <a:latin typeface="等线" panose="02010600030101010101" charset="-122"/>
                            </a:defRPr>
                          </a:lvl7pPr>
                          <a:lvl8pPr marL="3200400" algn="l" defTabSz="914400" rtl="0" eaLnBrk="1" latinLnBrk="0" hangingPunct="1">
                            <a:defRPr sz="1800" b="1" kern="1200">
                              <a:solidFill>
                                <a:schemeClr val="lt1"/>
                              </a:solidFill>
                              <a:latin typeface="等线" panose="02010600030101010101" charset="-122"/>
                            </a:defRPr>
                          </a:lvl8pPr>
                          <a:lvl9pPr marL="3657600" algn="l" defTabSz="914400" rtl="0" eaLnBrk="1" latinLnBrk="0" hangingPunct="1">
                            <a:defRPr sz="1800" b="1" kern="1200">
                              <a:solidFill>
                                <a:schemeClr val="lt1"/>
                              </a:solidFill>
                              <a:latin typeface="等线" panose="02010600030101010101" charset="-122"/>
                            </a:defRPr>
                          </a:lvl9pPr>
                        </a:lstStyle>
                        <a:p>
                          <a:pPr algn="ctr"/>
                          <a:r>
                            <a:rPr lang="en-US" altLang="zh-CN" sz="1800" b="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0.1</a:t>
                          </a:r>
                          <a:endPar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50423">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algn="ctr"/>
                          <a:r>
                            <a:rPr lang="en-US" altLang="zh-CN" sz="1800" dirty="0" smtClean="0">
                              <a:latin typeface="Times New Roman" panose="02020603050405020304" pitchFamily="18" charset="0"/>
                              <a:ea typeface="楷体" panose="02010609060101010101" pitchFamily="49" charset="-122"/>
                              <a:cs typeface="Times New Roman" panose="02020603050405020304" pitchFamily="18" charset="0"/>
                            </a:rPr>
                            <a:t>SVHN</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smtClean="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94.59</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61.08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54.26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46.56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17.68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50423">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ea typeface="楷体" panose="02010609060101010101" pitchFamily="49" charset="-122"/>
                              <a:cs typeface="Times New Roman" panose="02020603050405020304" pitchFamily="18" charset="0"/>
                            </a:rPr>
                            <a:t>CIFAR-10</a:t>
                          </a:r>
                          <a:endParaRPr lang="zh-CN" altLang="en-US" sz="1800" dirty="0" smtClean="0">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smtClean="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92.31</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83.77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273" marR="7273" marT="72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82.73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273" marR="7273" marT="72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82.18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273" marR="7273" marT="72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等线" panose="02010600030101010101" charset="-122"/>
                            </a:defRPr>
                          </a:lvl1pPr>
                          <a:lvl2pPr marL="457200" algn="l" defTabSz="914400" rtl="0" eaLnBrk="1" latinLnBrk="0" hangingPunct="1">
                            <a:defRPr sz="1800" kern="1200">
                              <a:solidFill>
                                <a:schemeClr val="dk1"/>
                              </a:solidFill>
                              <a:latin typeface="等线" panose="02010600030101010101" charset="-122"/>
                            </a:defRPr>
                          </a:lvl2pPr>
                          <a:lvl3pPr marL="914400" algn="l" defTabSz="914400" rtl="0" eaLnBrk="1" latinLnBrk="0" hangingPunct="1">
                            <a:defRPr sz="1800" kern="1200">
                              <a:solidFill>
                                <a:schemeClr val="dk1"/>
                              </a:solidFill>
                              <a:latin typeface="等线" panose="02010600030101010101" charset="-122"/>
                            </a:defRPr>
                          </a:lvl3pPr>
                          <a:lvl4pPr marL="1371600" algn="l" defTabSz="914400" rtl="0" eaLnBrk="1" latinLnBrk="0" hangingPunct="1">
                            <a:defRPr sz="1800" kern="1200">
                              <a:solidFill>
                                <a:schemeClr val="dk1"/>
                              </a:solidFill>
                              <a:latin typeface="等线" panose="02010600030101010101" charset="-122"/>
                            </a:defRPr>
                          </a:lvl4pPr>
                          <a:lvl5pPr marL="1828800" algn="l" defTabSz="914400" rtl="0" eaLnBrk="1" latinLnBrk="0" hangingPunct="1">
                            <a:defRPr sz="1800" kern="1200">
                              <a:solidFill>
                                <a:schemeClr val="dk1"/>
                              </a:solidFill>
                              <a:latin typeface="等线" panose="02010600030101010101" charset="-122"/>
                            </a:defRPr>
                          </a:lvl5pPr>
                          <a:lvl6pPr marL="2286000" algn="l" defTabSz="914400" rtl="0" eaLnBrk="1" latinLnBrk="0" hangingPunct="1">
                            <a:defRPr sz="1800" kern="1200">
                              <a:solidFill>
                                <a:schemeClr val="dk1"/>
                              </a:solidFill>
                              <a:latin typeface="等线" panose="02010600030101010101" charset="-122"/>
                            </a:defRPr>
                          </a:lvl6pPr>
                          <a:lvl7pPr marL="2743200" algn="l" defTabSz="914400" rtl="0" eaLnBrk="1" latinLnBrk="0" hangingPunct="1">
                            <a:defRPr sz="1800" kern="1200">
                              <a:solidFill>
                                <a:schemeClr val="dk1"/>
                              </a:solidFill>
                              <a:latin typeface="等线" panose="02010600030101010101" charset="-122"/>
                            </a:defRPr>
                          </a:lvl7pPr>
                          <a:lvl8pPr marL="3200400" algn="l" defTabSz="914400" rtl="0" eaLnBrk="1" latinLnBrk="0" hangingPunct="1">
                            <a:defRPr sz="1800" kern="1200">
                              <a:solidFill>
                                <a:schemeClr val="dk1"/>
                              </a:solidFill>
                              <a:latin typeface="等线" panose="02010600030101010101" charset="-122"/>
                            </a:defRPr>
                          </a:lvl8pPr>
                          <a:lvl9pPr marL="3657600" algn="l" defTabSz="914400" rtl="0" eaLnBrk="1" latinLnBrk="0" hangingPunct="1">
                            <a:defRPr sz="1800" kern="1200">
                              <a:solidFill>
                                <a:schemeClr val="dk1"/>
                              </a:solidFill>
                              <a:latin typeface="等线" panose="02010600030101010101" charset="-122"/>
                            </a:defRPr>
                          </a:lvl9p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77.42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7273" marR="7273" marT="72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50423">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smtClean="0">
                              <a:latin typeface="Times New Roman" panose="02020603050405020304" pitchFamily="18" charset="0"/>
                              <a:ea typeface="楷体" panose="02010609060101010101" pitchFamily="49" charset="-122"/>
                              <a:cs typeface="Times New Roman" panose="02020603050405020304" pitchFamily="18" charset="0"/>
                            </a:rPr>
                            <a:t>CIFAR-100</a:t>
                          </a:r>
                          <a:endParaRPr lang="zh-CN" altLang="en-US" sz="1800" dirty="0" smtClean="0">
                            <a:latin typeface="Times New Roman" panose="02020603050405020304" pitchFamily="18" charset="0"/>
                            <a:ea typeface="楷体" panose="02010609060101010101" pitchFamily="49" charset="-122"/>
                            <a:cs typeface="Times New Roman" panose="02020603050405020304" pitchFamily="18" charset="0"/>
                          </a:endParaRPr>
                        </a:p>
                      </a:txBody>
                      <a:tcPr marL="70578" marR="70578" marT="35288" marB="35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smtClean="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69.10</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44.00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525" marR="9525" marT="9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a:t>
                          </a:r>
                          <a:r>
                            <a:rPr lang="en-US" altLang="zh-CN" sz="1800" b="0" i="0" u="none" strike="noStrike" dirty="0" smtClean="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4.40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525" marR="9525" marT="9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smtClean="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23.92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525" marR="9525" marT="9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1800" b="0" i="0" u="none" strike="noStrike" dirty="0" smtClean="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14.65 </a:t>
                          </a:r>
                          <a:endParaRPr lang="en-US" altLang="zh-CN" sz="1800" b="0" i="0" u="none" strike="noStrike"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525" marR="9525" marT="9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mc:Fallback>
      </mc:AlternateContent>
      <mc:AlternateContent xmlns:mc="http://schemas.openxmlformats.org/markup-compatibility/2006" xmlns:a14="http://schemas.microsoft.com/office/drawing/2010/main">
        <mc:Choice Requires="a14">
          <p:sp>
            <p:nvSpPr>
              <p:cNvPr id="126" name="文本框 125"/>
              <p:cNvSpPr txBox="1"/>
              <p:nvPr/>
            </p:nvSpPr>
            <p:spPr>
              <a:xfrm>
                <a:off x="250824" y="1340768"/>
                <a:ext cx="8280920" cy="2985433"/>
              </a:xfrm>
              <a:prstGeom prst="rect">
                <a:avLst/>
              </a:prstGeom>
              <a:noFill/>
            </p:spPr>
            <p:txBody>
              <a:bodyPr wrap="square" rtlCol="0">
                <a:spAutoFit/>
              </a:bodyPr>
              <a:lstStyle/>
              <a:p>
                <a:r>
                  <a:rPr lang="zh-CN" altLang="en-US" dirty="0">
                    <a:ea typeface="楷体" panose="02010609060101010101" pitchFamily="49" charset="-122"/>
                    <a:cs typeface="Times New Roman" panose="02020603050405020304" pitchFamily="18" charset="0"/>
                  </a:rPr>
                  <a:t>实验现象：</a:t>
                </a:r>
                <a:endParaRPr lang="en-US" altLang="zh-CN" dirty="0">
                  <a:ea typeface="楷体" panose="02010609060101010101" pitchFamily="49" charset="-122"/>
                  <a:cs typeface="Times New Roman" panose="02020603050405020304" pitchFamily="18" charset="0"/>
                </a:endParaRPr>
              </a:p>
              <a:p>
                <a:endParaRPr lang="en-US" altLang="zh-CN" dirty="0">
                  <a:ea typeface="楷体" panose="02010609060101010101" pitchFamily="49" charset="-122"/>
                  <a:cs typeface="Times New Roman" panose="02020603050405020304" pitchFamily="18" charset="0"/>
                </a:endParaRPr>
              </a:p>
              <a:p>
                <a:r>
                  <a:rPr lang="zh-CN" altLang="en-US" sz="2000" dirty="0">
                    <a:ea typeface="楷体" panose="02010609060101010101" pitchFamily="49" charset="-122"/>
                    <a:cs typeface="Times New Roman" panose="02020603050405020304" pitchFamily="18" charset="0"/>
                  </a:rPr>
                  <a:t>实验数据集：</a:t>
                </a:r>
                <a:r>
                  <a:rPr lang="en-US" altLang="zh-CN" sz="2000" dirty="0">
                    <a:ea typeface="楷体" panose="02010609060101010101" pitchFamily="49" charset="-122"/>
                    <a:cs typeface="Times New Roman" panose="02020603050405020304" pitchFamily="18" charset="0"/>
                  </a:rPr>
                  <a:t>SVHN</a:t>
                </a:r>
                <a:r>
                  <a:rPr lang="zh-CN" altLang="en-US" sz="2000" dirty="0">
                    <a:ea typeface="楷体" panose="02010609060101010101" pitchFamily="49" charset="-122"/>
                    <a:cs typeface="Times New Roman" panose="02020603050405020304" pitchFamily="18" charset="0"/>
                  </a:rPr>
                  <a:t>，</a:t>
                </a:r>
                <a:r>
                  <a:rPr lang="en-US" altLang="zh-CN" sz="2000" dirty="0">
                    <a:ea typeface="楷体" panose="02010609060101010101" pitchFamily="49" charset="-122"/>
                    <a:cs typeface="Times New Roman" panose="02020603050405020304" pitchFamily="18" charset="0"/>
                  </a:rPr>
                  <a:t>CIFAR-10</a:t>
                </a:r>
                <a:r>
                  <a:rPr lang="zh-CN" altLang="en-US" sz="2000" dirty="0">
                    <a:ea typeface="楷体" panose="02010609060101010101" pitchFamily="49" charset="-122"/>
                    <a:cs typeface="Times New Roman" panose="02020603050405020304" pitchFamily="18" charset="0"/>
                  </a:rPr>
                  <a:t>，</a:t>
                </a:r>
                <a:r>
                  <a:rPr lang="en-US" altLang="zh-CN" sz="2000" dirty="0">
                    <a:ea typeface="楷体" panose="02010609060101010101" pitchFamily="49" charset="-122"/>
                    <a:cs typeface="Times New Roman" panose="02020603050405020304" pitchFamily="18" charset="0"/>
                  </a:rPr>
                  <a:t>CIFAR-100</a:t>
                </a:r>
              </a:p>
              <a:p>
                <a:endParaRPr lang="en-US" altLang="zh-CN" sz="2000" dirty="0">
                  <a:ea typeface="楷体" panose="02010609060101010101" pitchFamily="49" charset="-122"/>
                  <a:cs typeface="Times New Roman" panose="02020603050405020304" pitchFamily="18" charset="0"/>
                </a:endParaRPr>
              </a:p>
              <a:p>
                <a:r>
                  <a:rPr lang="zh-CN" altLang="en-US" sz="2000" dirty="0">
                    <a:ea typeface="楷体" panose="02010609060101010101" pitchFamily="49" charset="-122"/>
                    <a:cs typeface="Times New Roman" panose="02020603050405020304" pitchFamily="18" charset="0"/>
                  </a:rPr>
                  <a:t>网络结构：</a:t>
                </a:r>
                <a:r>
                  <a:rPr lang="en-US" altLang="zh-CN" sz="2000" dirty="0">
                    <a:ea typeface="楷体" panose="02010609060101010101" pitchFamily="49" charset="-122"/>
                    <a:cs typeface="Times New Roman" panose="02020603050405020304" pitchFamily="18" charset="0"/>
                  </a:rPr>
                  <a:t>VGG11-BN</a:t>
                </a:r>
                <a:r>
                  <a:rPr lang="zh-CN" altLang="en-US" sz="2000" dirty="0">
                    <a:ea typeface="楷体" panose="02010609060101010101" pitchFamily="49" charset="-122"/>
                    <a:cs typeface="Times New Roman" panose="02020603050405020304" pitchFamily="18" charset="0"/>
                  </a:rPr>
                  <a:t>，</a:t>
                </a:r>
                <a:r>
                  <a:rPr lang="en-US" altLang="zh-CN" sz="2000" dirty="0">
                    <a:ea typeface="楷体" panose="02010609060101010101" pitchFamily="49" charset="-122"/>
                    <a:cs typeface="Times New Roman" panose="02020603050405020304" pitchFamily="18" charset="0"/>
                  </a:rPr>
                  <a:t>ResNet20</a:t>
                </a:r>
                <a:r>
                  <a:rPr lang="zh-CN" altLang="en-US" sz="2000" dirty="0">
                    <a:ea typeface="楷体" panose="02010609060101010101" pitchFamily="49" charset="-122"/>
                    <a:cs typeface="Times New Roman" panose="02020603050405020304" pitchFamily="18" charset="0"/>
                  </a:rPr>
                  <a:t>，</a:t>
                </a:r>
                <a:r>
                  <a:rPr lang="en-US" altLang="zh-CN" sz="2000" dirty="0">
                    <a:ea typeface="楷体" panose="02010609060101010101" pitchFamily="49" charset="-122"/>
                    <a:cs typeface="Times New Roman" panose="02020603050405020304" pitchFamily="18" charset="0"/>
                  </a:rPr>
                  <a:t>ResNet20</a:t>
                </a:r>
              </a:p>
              <a:p>
                <a:endParaRPr lang="en-US" altLang="zh-CN" sz="2000" dirty="0">
                  <a:ea typeface="楷体" panose="02010609060101010101" pitchFamily="49" charset="-122"/>
                  <a:cs typeface="Times New Roman" panose="02020603050405020304" pitchFamily="18" charset="0"/>
                </a:endParaRPr>
              </a:p>
              <a:p>
                <a:r>
                  <a:rPr lang="zh-CN" altLang="en-US" sz="2000" dirty="0">
                    <a:ea typeface="楷体" panose="02010609060101010101" pitchFamily="49" charset="-122"/>
                    <a:cs typeface="Times New Roman" panose="02020603050405020304" pitchFamily="18" charset="0"/>
                  </a:rPr>
                  <a:t>现象描述：</a:t>
                </a:r>
                <a:r>
                  <a:rPr lang="en-US" altLang="zh-CN" sz="2000" dirty="0">
                    <a:ea typeface="楷体" panose="02010609060101010101" pitchFamily="49" charset="-122"/>
                    <a:cs typeface="Times New Roman" panose="02020603050405020304" pitchFamily="18" charset="0"/>
                  </a:rPr>
                  <a:t>FedAvg</a:t>
                </a:r>
                <a:r>
                  <a:rPr lang="zh-CN" altLang="en-US" sz="2000" dirty="0">
                    <a:ea typeface="楷体" panose="02010609060101010101" pitchFamily="49" charset="-122"/>
                    <a:cs typeface="Times New Roman" panose="02020603050405020304" pitchFamily="18" charset="0"/>
                  </a:rPr>
                  <a:t>采用点对点参数平均的方法对客户端模型进行聚合，随着本地数据</a:t>
                </a:r>
                <a:r>
                  <a:rPr lang="en-US" altLang="zh-CN" sz="2000" dirty="0">
                    <a:ea typeface="楷体" panose="02010609060101010101" pitchFamily="49" charset="-122"/>
                    <a:cs typeface="Times New Roman" panose="02020603050405020304" pitchFamily="18" charset="0"/>
                  </a:rPr>
                  <a:t>Non-IID</a:t>
                </a:r>
                <a:r>
                  <a:rPr lang="zh-CN" altLang="en-US" sz="2000" dirty="0">
                    <a:ea typeface="楷体" panose="02010609060101010101" pitchFamily="49" charset="-122"/>
                    <a:cs typeface="Times New Roman" panose="02020603050405020304" pitchFamily="18" charset="0"/>
                  </a:rPr>
                  <a:t>程度的加重（实验数据中由</a:t>
                </a:r>
                <a14:m>
                  <m:oMath xmlns:m="http://schemas.openxmlformats.org/officeDocument/2006/math">
                    <m:r>
                      <a:rPr lang="en-US" altLang="zh-CN" sz="2000" b="0" i="1" smtClean="0">
                        <a:latin typeface="Cambria Math" panose="02040503050406030204" pitchFamily="18" charset="0"/>
                        <a:ea typeface="楷体" panose="02010609060101010101" pitchFamily="49" charset="-122"/>
                        <a:cs typeface="Times New Roman" panose="02020603050405020304" pitchFamily="18" charset="0"/>
                      </a:rPr>
                      <m:t>𝛼</m:t>
                    </m:r>
                  </m:oMath>
                </a14:m>
                <a:r>
                  <a:rPr lang="zh-CN" altLang="en-US" sz="2000" dirty="0">
                    <a:ea typeface="楷体" panose="02010609060101010101" pitchFamily="49" charset="-122"/>
                    <a:cs typeface="Times New Roman" panose="02020603050405020304" pitchFamily="18" charset="0"/>
                  </a:rPr>
                  <a:t>控制，越小代表越不均衡），点对点参数聚合的性能下降非常严重</a:t>
                </a:r>
                <a:endParaRPr lang="en-US" altLang="zh-CN" sz="2000" dirty="0">
                  <a:ea typeface="楷体" panose="02010609060101010101" pitchFamily="49" charset="-122"/>
                  <a:cs typeface="Times New Roman" panose="02020603050405020304" pitchFamily="18" charset="0"/>
                </a:endParaRPr>
              </a:p>
            </p:txBody>
          </p:sp>
        </mc:Choice>
        <mc:Fallback xmlns="">
          <p:sp>
            <p:nvSpPr>
              <p:cNvPr id="126" name="文本框 125"/>
              <p:cNvSpPr txBox="1">
                <a:spLocks noRot="1" noChangeAspect="1" noMove="1" noResize="1" noEditPoints="1" noAdjustHandles="1" noChangeArrowheads="1" noChangeShapeType="1" noTextEdit="1"/>
              </p:cNvSpPr>
              <p:nvPr/>
            </p:nvSpPr>
            <p:spPr>
              <a:xfrm>
                <a:off x="250824" y="1340768"/>
                <a:ext cx="8280920" cy="2985433"/>
              </a:xfrm>
              <a:prstGeom prst="rect">
                <a:avLst/>
              </a:prstGeom>
              <a:blipFill rotWithShape="1">
                <a:blip r:embed="rId4"/>
                <a:stretch>
                  <a:fillRect l="-8" t="-9" r="6" b="19"/>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7640" y="86995"/>
            <a:ext cx="5874385" cy="95313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eaLnBrk="1" hangingPunct="1">
              <a:spcAft>
                <a:spcPts val="0"/>
              </a:spcAft>
              <a:defRPr/>
            </a:pPr>
            <a:endParaRPr lang="zh-CN" altLang="zh-CN" sz="2800" dirty="0">
              <a:latin typeface="微软雅黑" panose="020B0503020204020204" pitchFamily="34" charset="-122"/>
              <a:ea typeface="微软雅黑" panose="020B0503020204020204" pitchFamily="34" charset="-122"/>
              <a:sym typeface="+mn-ea"/>
            </a:endParaRPr>
          </a:p>
          <a:p>
            <a:pPr eaLnBrk="1" hangingPunct="1">
              <a:spcAft>
                <a:spcPts val="0"/>
              </a:spcAft>
              <a:defRPr/>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rPr>
              <a:t>目录</a:t>
            </a:r>
            <a:endPar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7" name="文本框 56"/>
          <p:cNvSpPr txBox="1"/>
          <p:nvPr/>
        </p:nvSpPr>
        <p:spPr>
          <a:xfrm>
            <a:off x="467544" y="1556792"/>
            <a:ext cx="8575956" cy="4708981"/>
          </a:xfrm>
          <a:prstGeom prst="rect">
            <a:avLst/>
          </a:prstGeom>
          <a:noFill/>
        </p:spPr>
        <p:txBody>
          <a:bodyPr wrap="square" rtlCol="0">
            <a:spAutoFit/>
          </a:bodyPr>
          <a:lstStyle/>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项目背景</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a:lnSpc>
                <a:spcPts val="3000"/>
              </a:lnSpc>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痛点难点分析</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ea typeface="楷体" panose="02010609060101010101" pitchFamily="49" charset="-122"/>
                <a:cs typeface="Times New Roman" panose="02020603050405020304" pitchFamily="18" charset="0"/>
              </a:rPr>
              <a:t>现有解决方案</a:t>
            </a: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提出的解决方案</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可扩展方向</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r>
              <a:rPr lang="zh-CN" altLang="en-US" sz="3200" dirty="0">
                <a:solidFill>
                  <a:schemeClr val="bg1">
                    <a:lumMod val="85000"/>
                  </a:schemeClr>
                </a:solidFill>
                <a:ea typeface="楷体" panose="02010609060101010101" pitchFamily="49" charset="-122"/>
                <a:cs typeface="Times New Roman" panose="02020603050405020304" pitchFamily="18" charset="0"/>
              </a:rPr>
              <a:t>技术落地应用</a:t>
            </a:r>
            <a:endParaRPr lang="en-US" altLang="zh-CN" sz="3200" dirty="0">
              <a:solidFill>
                <a:schemeClr val="bg1">
                  <a:lumMod val="85000"/>
                </a:schemeClr>
              </a:solidFill>
              <a:ea typeface="楷体" panose="02010609060101010101" pitchFamily="49" charset="-122"/>
              <a:cs typeface="Times New Roman" panose="02020603050405020304" pitchFamily="18" charset="0"/>
            </a:endParaRPr>
          </a:p>
          <a:p>
            <a:pPr marL="457200" indent="-457200">
              <a:lnSpc>
                <a:spcPts val="3000"/>
              </a:lnSpc>
              <a:buFont typeface="Wingdings" panose="05000000000000000000" pitchFamily="2" charset="2"/>
              <a:buChar char="p"/>
            </a:pPr>
            <a:endParaRPr lang="en-US" altLang="zh-CN" sz="3200" dirty="0">
              <a:ea typeface="楷体" panose="02010609060101010101" pitchFamily="49" charset="-122"/>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010,&quot;width&quot;:1068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0cd01d9-68df-4dac-adc4-b6bde032b863}"/>
</p:tagLst>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0</TotalTime>
  <Words>6771</Words>
  <Application>Microsoft Office PowerPoint</Application>
  <PresentationFormat>全屏显示(4:3)</PresentationFormat>
  <Paragraphs>831</Paragraphs>
  <Slides>40</Slides>
  <Notes>35</Notes>
  <HiddenSlides>0</HiddenSlides>
  <MMClips>0</MMClips>
  <ScaleCrop>false</ScaleCrop>
  <HeadingPairs>
    <vt:vector size="4" baseType="variant">
      <vt:variant>
        <vt:lpstr>主题</vt:lpstr>
      </vt:variant>
      <vt:variant>
        <vt:i4>1</vt:i4>
      </vt:variant>
      <vt:variant>
        <vt:lpstr>幻灯片标题</vt:lpstr>
      </vt:variant>
      <vt:variant>
        <vt:i4>40</vt:i4>
      </vt:variant>
    </vt:vector>
  </HeadingPairs>
  <TitlesOfParts>
    <vt:vector size="41" baseType="lpstr">
      <vt:lpstr>机器学习v2.1rgb</vt:lpstr>
      <vt:lpstr>智能系统设计与应用 (2022 春季学期) </vt:lpstr>
      <vt:lpstr>联邦学习简介</vt:lpstr>
      <vt:lpstr>联邦学习工业界应用现状</vt:lpstr>
      <vt:lpstr>联邦学习经典算法FedAvg</vt:lpstr>
      <vt:lpstr>PowerPoint 演示文稿</vt:lpstr>
      <vt:lpstr>Non-IID数据</vt:lpstr>
      <vt:lpstr>神经网络重排不变性</vt:lpstr>
      <vt:lpstr>点对点参数对齐的缺陷</vt:lpstr>
      <vt:lpstr>PowerPoint 演示文稿</vt:lpstr>
      <vt:lpstr>FedMA</vt:lpstr>
      <vt:lpstr>PowerPoint 演示文稿</vt:lpstr>
      <vt:lpstr>PowerPoint 演示文稿</vt:lpstr>
      <vt:lpstr>OT For Model Fusion</vt:lpstr>
      <vt:lpstr>PowerPoint 演示文稿</vt:lpstr>
      <vt:lpstr>现有方法缺陷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机器学习-第一章</dc:title>
  <dc:creator>Zhi-Hua Zhou</dc:creator>
  <cp:lastModifiedBy>Zhan De-Chuan</cp:lastModifiedBy>
  <cp:revision>289</cp:revision>
  <dcterms:created xsi:type="dcterms:W3CDTF">2015-12-30T14:22:00Z</dcterms:created>
  <dcterms:modified xsi:type="dcterms:W3CDTF">2022-04-11T04:05:57Z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AC0C83432320493C9F57E9E0725124D9</vt:lpwstr>
  </property>
  <property fmtid="{D5CDD505-2E9C-101B-9397-08002B2CF9AE}" pid="3" name="KSOProductBuildVer">
    <vt:lpwstr>2052-11.1.0.11365</vt:lpwstr>
  </property>
</Properties>
</file>